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Poppins" charset="1" panose="00000500000000000000"/>
      <p:regular r:id="rId25"/>
    </p:embeddedFont>
    <p:embeddedFont>
      <p:font typeface="Open Sans Semi-Bold" charset="1" panose="00000000000000000000"/>
      <p:regular r:id="rId26"/>
    </p:embeddedFont>
    <p:embeddedFont>
      <p:font typeface="Open Sans Ultra-Bold" charset="1" panose="00000000000000000000"/>
      <p:regular r:id="rId27"/>
    </p:embeddedFont>
    <p:embeddedFont>
      <p:font typeface="Open Sans Light" charset="1" panose="00000000000000000000"/>
      <p:regular r:id="rId28"/>
    </p:embeddedFont>
    <p:embeddedFont>
      <p:font typeface="Open Sans Bold" charset="1" panose="00000000000000000000"/>
      <p:regular r:id="rId29"/>
    </p:embeddedFont>
    <p:embeddedFont>
      <p:font typeface="Open Sans" charset="1" panose="00000000000000000000"/>
      <p:regular r:id="rId30"/>
    </p:embeddedFont>
    <p:embeddedFont>
      <p:font typeface="Poppins Bold" charset="1" panose="00000800000000000000"/>
      <p:regular r:id="rId31"/>
    </p:embeddedFont>
    <p:embeddedFont>
      <p:font typeface="Open Sans Medium" charset="1" panose="00000000000000000000"/>
      <p:regular r:id="rId32"/>
    </p:embeddedFont>
    <p:embeddedFont>
      <p:font typeface="Open Sans Italics" charset="1" panose="00000000000000000000"/>
      <p:regular r:id="rId33"/>
    </p:embeddedFont>
    <p:embeddedFont>
      <p:font typeface="Open Sans Bold Italics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png" Type="http://schemas.openxmlformats.org/officeDocument/2006/relationships/image"/><Relationship Id="rId13" Target="../media/image35.png" Type="http://schemas.openxmlformats.org/officeDocument/2006/relationships/image"/><Relationship Id="rId14" Target="../media/image36.png" Type="http://schemas.openxmlformats.org/officeDocument/2006/relationships/image"/><Relationship Id="rId15" Target="../media/image37.png" Type="http://schemas.openxmlformats.org/officeDocument/2006/relationships/image"/><Relationship Id="rId16" Target="../media/image38.svg" Type="http://schemas.openxmlformats.org/officeDocument/2006/relationships/image"/><Relationship Id="rId2" Target="../media/image24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29.pn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jpeg" Type="http://schemas.openxmlformats.org/officeDocument/2006/relationships/image"/><Relationship Id="rId3" Target="../media/VAG-gBuA-Ys.mp4" Type="http://schemas.openxmlformats.org/officeDocument/2006/relationships/video"/><Relationship Id="rId4" Target="../media/VAG-gBuA-Ys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6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jpe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651465"/>
            <a:ext cx="2204472" cy="1487547"/>
          </a:xfrm>
          <a:custGeom>
            <a:avLst/>
            <a:gdLst/>
            <a:ahLst/>
            <a:cxnLst/>
            <a:rect r="r" b="b" t="t" l="l"/>
            <a:pathLst>
              <a:path h="1487547" w="2204472">
                <a:moveTo>
                  <a:pt x="0" y="0"/>
                </a:moveTo>
                <a:lnTo>
                  <a:pt x="2204472" y="0"/>
                </a:lnTo>
                <a:lnTo>
                  <a:pt x="2204472" y="1487547"/>
                </a:lnTo>
                <a:lnTo>
                  <a:pt x="0" y="1487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62" t="-30875" r="-7622" b="-436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592788" y="2666661"/>
            <a:ext cx="10695212" cy="7620339"/>
          </a:xfrm>
          <a:custGeom>
            <a:avLst/>
            <a:gdLst/>
            <a:ahLst/>
            <a:cxnLst/>
            <a:rect r="r" b="b" t="t" l="l"/>
            <a:pathLst>
              <a:path h="7620339" w="10695212">
                <a:moveTo>
                  <a:pt x="0" y="0"/>
                </a:moveTo>
                <a:lnTo>
                  <a:pt x="10695212" y="0"/>
                </a:lnTo>
                <a:lnTo>
                  <a:pt x="10695212" y="7620339"/>
                </a:lnTo>
                <a:lnTo>
                  <a:pt x="0" y="76203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71550"/>
            <a:ext cx="2658179" cy="375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  <a:spcBef>
                <a:spcPct val="0"/>
              </a:spcBef>
            </a:pPr>
            <a:r>
              <a:rPr lang="en-US" sz="2100" spc="-42">
                <a:solidFill>
                  <a:srgbClr val="093FB4"/>
                </a:solidFill>
                <a:latin typeface="Poppins"/>
                <a:ea typeface="Poppins"/>
                <a:cs typeface="Poppins"/>
                <a:sym typeface="Poppins"/>
              </a:rPr>
              <a:t>MIRPR &amp; PPI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680612"/>
            <a:ext cx="3586063" cy="1579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b="true" sz="3050" spc="-262">
                <a:solidFill>
                  <a:srgbClr val="005693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Magui Anca-Elena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b="true" sz="3050" spc="-262">
                <a:solidFill>
                  <a:srgbClr val="005693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Mera Maria-Mădălina</a:t>
            </a:r>
          </a:p>
          <a:p>
            <a:pPr algn="l">
              <a:lnSpc>
                <a:spcPts val="4270"/>
              </a:lnSpc>
              <a:spcBef>
                <a:spcPct val="0"/>
              </a:spcBef>
            </a:pPr>
            <a:r>
              <a:rPr lang="en-US" b="true" sz="3050" spc="-262">
                <a:solidFill>
                  <a:srgbClr val="005693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Moga Antonia Teodora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3652395"/>
            <a:ext cx="6276347" cy="28244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13"/>
              </a:lnSpc>
            </a:pPr>
            <a:r>
              <a:rPr lang="en-US" b="true" sz="13751" spc="-1182">
                <a:solidFill>
                  <a:srgbClr val="0864BA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DENTAL</a:t>
            </a:r>
          </a:p>
          <a:p>
            <a:pPr algn="l">
              <a:lnSpc>
                <a:spcPts val="10313"/>
              </a:lnSpc>
            </a:pPr>
            <a:r>
              <a:rPr lang="en-US" b="true" sz="13751" spc="-1182">
                <a:solidFill>
                  <a:srgbClr val="0864BA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00642" y="952500"/>
            <a:ext cx="5958658" cy="65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28"/>
              </a:lnSpc>
              <a:spcBef>
                <a:spcPct val="0"/>
              </a:spcBef>
            </a:pPr>
            <a:r>
              <a:rPr lang="en-US" sz="3877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CHATBOT STOMATOLOGIC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3538720"/>
            <a:ext cx="7992268" cy="35762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</a:t>
            </a: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</a:t>
            </a:r>
            <a:r>
              <a:rPr lang="en-US" b="true" sz="2884" spc="12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pacient virtual conversațional</a:t>
            </a: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576"/>
              </a:lnSpc>
            </a:pPr>
            <a:r>
              <a:rPr lang="en-US" sz="2884" i="true" spc="12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(în limba engleză)</a:t>
            </a: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care permite:</a:t>
            </a:r>
          </a:p>
          <a:p>
            <a:pPr algn="l">
              <a:lnSpc>
                <a:spcPts val="3576"/>
              </a:lnSpc>
            </a:pPr>
          </a:p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anamneză  </a:t>
            </a:r>
          </a:p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teste clinice (termal, percuție, raze X)  </a:t>
            </a:r>
          </a:p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diagnostic diferențial  </a:t>
            </a:r>
          </a:p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feedback formativ  </a:t>
            </a:r>
          </a:p>
          <a:p>
            <a:pPr algn="l">
              <a:lnSpc>
                <a:spcPts val="3576"/>
              </a:lnSpc>
            </a:pPr>
            <a:r>
              <a:rPr lang="en-US" sz="2884" spc="12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✓ gamificare &amp; leaderboard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810036" y="1793806"/>
            <a:ext cx="9765902" cy="68435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1640350" y="3422145"/>
            <a:ext cx="7013073" cy="7488932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028700" y="895350"/>
            <a:ext cx="12869530" cy="1178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604"/>
              </a:lnSpc>
            </a:pPr>
            <a:r>
              <a:rPr lang="en-US" b="true" sz="6860">
                <a:solidFill>
                  <a:srgbClr val="2254C5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SOLUȚIA NOASTRĂ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197464"/>
            <a:ext cx="3784104" cy="780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6"/>
              </a:lnSpc>
              <a:spcBef>
                <a:spcPct val="0"/>
              </a:spcBef>
            </a:pPr>
            <a:r>
              <a:rPr lang="en-US" sz="5996" spc="251">
                <a:solidFill>
                  <a:srgbClr val="ACC7E6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DentalSim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8405144"/>
            <a:ext cx="7595161" cy="853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b="true" sz="2266" spc="95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Beneficiu</a:t>
            </a:r>
            <a:r>
              <a:rPr lang="en-US" sz="2266" spc="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: practică repetabilă, sigură și accesibilă 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2266" spc="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266"/>
              </a:lnSpc>
              <a:spcBef>
                <a:spcPct val="0"/>
              </a:spcBef>
            </a:pPr>
            <a:r>
              <a:rPr lang="en-US" sz="2266" spc="95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fără pacient real → zero risc + diversitate clinică</a:t>
            </a:r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9771641" y="7222855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9771641" y="4763929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9771641" y="230362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511173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CFF4"/>
            </a:solidFill>
            <a:ln w="28575" cap="sq">
              <a:solidFill>
                <a:srgbClr val="A6CFF4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713426"/>
            <a:ext cx="186732" cy="1867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6F1"/>
            </a:solidFill>
            <a:ln w="28575" cap="sq">
              <a:solidFill>
                <a:srgbClr val="0864BA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8079784"/>
            <a:ext cx="186732" cy="186732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5508015"/>
            <a:ext cx="186732" cy="18673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6F1"/>
            </a:solidFill>
            <a:ln w="28575" cap="sq">
              <a:solidFill>
                <a:srgbClr val="0864BA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7683481"/>
            <a:ext cx="186732" cy="18673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6F1"/>
            </a:solidFill>
            <a:ln w="28575" cap="sq">
              <a:solidFill>
                <a:srgbClr val="0864BA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028700" y="7290462"/>
            <a:ext cx="186732" cy="1867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822818" y="1835946"/>
            <a:ext cx="238125" cy="23812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A6CFF4"/>
            </a:solidFill>
            <a:ln w="28575" cap="sq">
              <a:solidFill>
                <a:srgbClr val="A6CFF4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822818" y="4296252"/>
            <a:ext cx="238125" cy="238125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466F1"/>
            </a:solidFill>
            <a:ln w="28575" cap="sq">
              <a:solidFill>
                <a:srgbClr val="0864BA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822818" y="6756557"/>
            <a:ext cx="238125" cy="238125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pic>
        <p:nvPicPr>
          <p:cNvPr name="Picture 32" id="3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715276" y="664394"/>
            <a:ext cx="5198199" cy="9005209"/>
          </a:xfrm>
          <a:prstGeom prst="rect">
            <a:avLst/>
          </a:prstGeom>
        </p:spPr>
      </p:pic>
      <p:sp>
        <p:nvSpPr>
          <p:cNvPr name="TextBox 33" id="33"/>
          <p:cNvSpPr txBox="true"/>
          <p:nvPr/>
        </p:nvSpPr>
        <p:spPr>
          <a:xfrm rot="0">
            <a:off x="12227440" y="7326677"/>
            <a:ext cx="5031860" cy="777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21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en-US" sz="2100" spc="-21" strike="noStrike" u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ssignment-uri + clase +</a:t>
            </a:r>
            <a:r>
              <a:rPr lang="en-US" sz="2100" spc="-21" strike="noStrike" u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 evaluare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</a:p>
        </p:txBody>
      </p:sp>
      <p:sp>
        <p:nvSpPr>
          <p:cNvPr name="TextBox 34" id="34"/>
          <p:cNvSpPr txBox="true"/>
          <p:nvPr/>
        </p:nvSpPr>
        <p:spPr>
          <a:xfrm rot="0">
            <a:off x="12200049" y="6634211"/>
            <a:ext cx="5059251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Integrare universitară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2227440" y="4867752"/>
            <a:ext cx="5031860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simulare conversațională </a:t>
            </a:r>
          </a:p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scenarii clinice validate de specialiști</a:t>
            </a:r>
          </a:p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istoricul conversației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2200049" y="4175285"/>
            <a:ext cx="5059251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Chat cu pacientul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227440" y="2407446"/>
            <a:ext cx="5031860" cy="1577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XP + niveluri + clasament</a:t>
            </a:r>
          </a:p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 strike="noStrike" u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insigne</a:t>
            </a:r>
          </a:p>
          <a:p>
            <a:pPr algn="l" marL="453396" indent="-226698" lvl="1">
              <a:lnSpc>
                <a:spcPts val="3150"/>
              </a:lnSpc>
              <a:buFont typeface="Arial"/>
              <a:buChar char="•"/>
            </a:pPr>
            <a:r>
              <a:rPr lang="en-US" sz="2100" spc="-10" strike="noStrike" u="none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istoric de performanță</a:t>
            </a:r>
          </a:p>
          <a:p>
            <a:pPr algn="l" marL="0" indent="0" lvl="0">
              <a:lnSpc>
                <a:spcPts val="315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12200049" y="1714979"/>
            <a:ext cx="5059251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Gamificare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8700" y="260747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b="true" sz="7700" spc="-385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Features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631943"/>
            <a:ext cx="5227460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Software: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425152" y="7159627"/>
            <a:ext cx="4831008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role-based login (student/profesor)  </a:t>
            </a:r>
          </a:p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interfață web </a:t>
            </a:r>
          </a:p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export și tracking al progresului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28700" y="4022095"/>
            <a:ext cx="5227460" cy="432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sz="2400" b="true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Clinice / Educaționale: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25152" y="4587879"/>
            <a:ext cx="4831008" cy="1177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anamneză conversațională  </a:t>
            </a:r>
          </a:p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teste clinice (termal, percuție, raze X)  </a:t>
            </a:r>
          </a:p>
          <a:p>
            <a:pPr algn="l">
              <a:lnSpc>
                <a:spcPts val="3150"/>
              </a:lnSpc>
            </a:pPr>
            <a:r>
              <a:rPr lang="en-US" sz="2100" spc="-10">
                <a:solidFill>
                  <a:srgbClr val="2E2E2E"/>
                </a:solidFill>
                <a:latin typeface="Open Sans"/>
                <a:ea typeface="Open Sans"/>
                <a:cs typeface="Open Sans"/>
                <a:sym typeface="Open Sans"/>
              </a:rPr>
              <a:t>diagnostic diferențial</a:t>
            </a:r>
          </a:p>
        </p:txBody>
      </p:sp>
    </p:spTree>
  </p:cSld>
  <p:clrMapOvr>
    <a:masterClrMapping/>
  </p:clrMapOvr>
  <p:transition spd="fast">
    <p:cover dir="u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67654" y="0"/>
            <a:ext cx="6827261" cy="10287000"/>
            <a:chOff x="0" y="0"/>
            <a:chExt cx="1057721" cy="1593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7721" cy="1593725"/>
            </a:xfrm>
            <a:custGeom>
              <a:avLst/>
              <a:gdLst/>
              <a:ahLst/>
              <a:cxnLst/>
              <a:rect r="r" b="b" t="t" l="l"/>
              <a:pathLst>
                <a:path h="1593725" w="1057721">
                  <a:moveTo>
                    <a:pt x="68038" y="0"/>
                  </a:moveTo>
                  <a:lnTo>
                    <a:pt x="989683" y="0"/>
                  </a:lnTo>
                  <a:cubicBezTo>
                    <a:pt x="1027260" y="0"/>
                    <a:pt x="1057721" y="30462"/>
                    <a:pt x="1057721" y="68038"/>
                  </a:cubicBezTo>
                  <a:lnTo>
                    <a:pt x="1057721" y="1525687"/>
                  </a:lnTo>
                  <a:cubicBezTo>
                    <a:pt x="1057721" y="1563264"/>
                    <a:pt x="1027260" y="1593725"/>
                    <a:pt x="989683" y="1593725"/>
                  </a:cubicBezTo>
                  <a:lnTo>
                    <a:pt x="68038" y="1593725"/>
                  </a:lnTo>
                  <a:cubicBezTo>
                    <a:pt x="30462" y="1593725"/>
                    <a:pt x="0" y="1563264"/>
                    <a:pt x="0" y="1525687"/>
                  </a:cubicBezTo>
                  <a:lnTo>
                    <a:pt x="0" y="68038"/>
                  </a:lnTo>
                  <a:cubicBezTo>
                    <a:pt x="0" y="30462"/>
                    <a:pt x="30462" y="0"/>
                    <a:pt x="68038" y="0"/>
                  </a:cubicBezTo>
                  <a:close/>
                </a:path>
              </a:pathLst>
            </a:custGeom>
            <a:blipFill>
              <a:blip r:embed="rId2"/>
              <a:stretch>
                <a:fillRect l="-100675" t="0" r="-100675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6090392" y="8053261"/>
            <a:ext cx="2783020" cy="2783020"/>
          </a:xfrm>
          <a:custGeom>
            <a:avLst/>
            <a:gdLst/>
            <a:ahLst/>
            <a:cxnLst/>
            <a:rect r="r" b="b" t="t" l="l"/>
            <a:pathLst>
              <a:path h="2783020" w="2783020">
                <a:moveTo>
                  <a:pt x="0" y="0"/>
                </a:moveTo>
                <a:lnTo>
                  <a:pt x="2783020" y="0"/>
                </a:lnTo>
                <a:lnTo>
                  <a:pt x="2783020" y="2783020"/>
                </a:lnTo>
                <a:lnTo>
                  <a:pt x="0" y="27830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486456" y="1104900"/>
            <a:ext cx="8132398" cy="1046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b="true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The AI Approach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57084" y="2767039"/>
            <a:ext cx="10302216" cy="6491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0863" indent="-310431" lvl="1">
              <a:lnSpc>
                <a:spcPts val="4313"/>
              </a:lnSpc>
              <a:buFont typeface="Arial"/>
              <a:buChar char="•"/>
            </a:pP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am testat SLM-uri (insuficiente pe raționament clinic) : </a:t>
            </a:r>
          </a:p>
          <a:p>
            <a:pPr algn="ctr">
              <a:lnSpc>
                <a:spcPts val="4313"/>
              </a:lnSpc>
            </a:pPr>
            <a:r>
              <a:rPr lang="en-US" b="true" sz="2875" spc="-14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Qwen2.5-3B</a:t>
            </a:r>
          </a:p>
          <a:p>
            <a:pPr algn="ctr">
              <a:lnSpc>
                <a:spcPts val="4313"/>
              </a:lnSpc>
            </a:pPr>
            <a:r>
              <a:rPr lang="en-US" b="true" sz="2875" spc="-14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TinyLlama-1.1B</a:t>
            </a:r>
          </a:p>
          <a:p>
            <a:pPr algn="ctr">
              <a:lnSpc>
                <a:spcPts val="4313"/>
              </a:lnSpc>
            </a:pPr>
            <a:r>
              <a:rPr lang="en-US" b="true" sz="2875" spc="-14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Microsoft Phi-3-mini</a:t>
            </a:r>
          </a:p>
          <a:p>
            <a:pPr algn="ctr">
              <a:lnSpc>
                <a:spcPts val="4313"/>
              </a:lnSpc>
            </a:pPr>
          </a:p>
          <a:p>
            <a:pPr algn="l" marL="620863" indent="-310431" lvl="1">
              <a:lnSpc>
                <a:spcPts val="4313"/>
              </a:lnSpc>
              <a:buFont typeface="Arial"/>
              <a:buChar char="•"/>
            </a:pP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Final </a:t>
            </a: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Base model:</a:t>
            </a:r>
            <a:r>
              <a:rPr lang="en-US" b="true" sz="2875" spc="-14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LLaMA-3-8B fine-tuned </a:t>
            </a:r>
          </a:p>
          <a:p>
            <a:pPr algn="l" marL="620863" indent="-310431" lvl="1">
              <a:lnSpc>
                <a:spcPts val="4313"/>
              </a:lnSpc>
              <a:buFont typeface="Arial"/>
              <a:buChar char="•"/>
            </a:pP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Integrare </a:t>
            </a: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QLoRA + Unsloth</a:t>
            </a: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 pentru eficiență maximă.</a:t>
            </a:r>
          </a:p>
          <a:p>
            <a:pPr algn="l" marL="620863" indent="-310431" lvl="1">
              <a:lnSpc>
                <a:spcPts val="4313"/>
              </a:lnSpc>
              <a:buFont typeface="Arial"/>
              <a:buChar char="•"/>
            </a:pP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Optimizare Hardware:</a:t>
            </a: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 antrenare pe resurse limitate (GPU Tesla T4), reducând necesarul de VRAM cu 30% și dublând viteza de execuție.</a:t>
            </a:r>
          </a:p>
          <a:p>
            <a:pPr algn="l" marL="620863" indent="-310431" lvl="1">
              <a:lnSpc>
                <a:spcPts val="4313"/>
              </a:lnSpc>
              <a:buFont typeface="Arial"/>
              <a:buChar char="•"/>
            </a:pP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Strategie de Antrenare:</a:t>
            </a: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 Supervised Fine-Tuning </a:t>
            </a: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(SFT)</a:t>
            </a:r>
            <a:r>
              <a:rPr lang="en-US" sz="2875" spc="-14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 utilizând tehnica </a:t>
            </a:r>
            <a:r>
              <a:rPr lang="en-US" b="true" sz="2875" spc="-14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Completion-Only Loss.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90392" y="8053261"/>
            <a:ext cx="2783020" cy="2783020"/>
          </a:xfrm>
          <a:custGeom>
            <a:avLst/>
            <a:gdLst/>
            <a:ahLst/>
            <a:cxnLst/>
            <a:rect r="r" b="b" t="t" l="l"/>
            <a:pathLst>
              <a:path h="2783020" w="2783020">
                <a:moveTo>
                  <a:pt x="0" y="0"/>
                </a:moveTo>
                <a:lnTo>
                  <a:pt x="2783020" y="0"/>
                </a:lnTo>
                <a:lnTo>
                  <a:pt x="2783020" y="2783020"/>
                </a:lnTo>
                <a:lnTo>
                  <a:pt x="0" y="27830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726496" y="-654943"/>
            <a:ext cx="14219516" cy="1038123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665443" y="3703631"/>
            <a:ext cx="2341622" cy="12206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2"/>
              </a:lnSpc>
            </a:pPr>
            <a:r>
              <a:rPr lang="en-US" b="true" sz="3281" spc="-16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385 </a:t>
            </a:r>
          </a:p>
          <a:p>
            <a:pPr algn="ctr">
              <a:lnSpc>
                <a:spcPts val="4922"/>
              </a:lnSpc>
              <a:spcBef>
                <a:spcPct val="0"/>
              </a:spcBef>
            </a:pPr>
            <a:r>
              <a:rPr lang="en-US" b="true" sz="3281" spc="-16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Conversații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588107" y="8249950"/>
            <a:ext cx="5351959" cy="1541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81"/>
              </a:lnSpc>
            </a:pPr>
            <a:r>
              <a:rPr lang="en-US" b="true" sz="2787" i="true" spc="-13">
                <a:solidFill>
                  <a:srgbClr val="000000"/>
                </a:solidFill>
                <a:latin typeface="Open Sans Bold Italics"/>
                <a:ea typeface="Open Sans Bold Italics"/>
                <a:cs typeface="Open Sans Bold Italics"/>
                <a:sym typeface="Open Sans Bold Italics"/>
              </a:rPr>
              <a:t>15 PATOLOGII</a:t>
            </a:r>
          </a:p>
          <a:p>
            <a:pPr algn="ctr">
              <a:lnSpc>
                <a:spcPts val="4181"/>
              </a:lnSpc>
            </a:pPr>
            <a:r>
              <a:rPr lang="en-US" b="true" sz="2787" spc="-13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9 patologii odontogene </a:t>
            </a:r>
          </a:p>
          <a:p>
            <a:pPr algn="ctr">
              <a:lnSpc>
                <a:spcPts val="4181"/>
              </a:lnSpc>
              <a:spcBef>
                <a:spcPct val="0"/>
              </a:spcBef>
            </a:pPr>
            <a:r>
              <a:rPr lang="en-US" b="true" sz="2787" spc="-13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    </a:t>
            </a:r>
            <a:r>
              <a:rPr lang="en-US" b="true" sz="2787" spc="-13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6 patologii non-odontogene</a:t>
            </a:r>
            <a:r>
              <a:rPr lang="en-US" b="true" sz="2787" spc="-13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8984944" cy="460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05"/>
              </a:lnSpc>
            </a:pPr>
            <a:r>
              <a:rPr lang="en-US" sz="2565" spc="-12" b="true">
                <a:solidFill>
                  <a:srgbClr val="5409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Împărțirea datelor:</a:t>
            </a:r>
          </a:p>
          <a:p>
            <a:pPr algn="l">
              <a:lnSpc>
                <a:spcPts val="4105"/>
              </a:lnSpc>
            </a:pPr>
            <a:r>
              <a:rPr lang="en-US" b="true" sz="2565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90% </a:t>
            </a:r>
            <a:r>
              <a:rPr lang="en-US" sz="2565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Antrenare (346) </a:t>
            </a:r>
          </a:p>
          <a:p>
            <a:pPr algn="l">
              <a:lnSpc>
                <a:spcPts val="4105"/>
              </a:lnSpc>
            </a:pPr>
            <a:r>
              <a:rPr lang="en-US" b="true" sz="2565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10% </a:t>
            </a:r>
            <a:r>
              <a:rPr lang="en-US" sz="2565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Validare (39)</a:t>
            </a:r>
          </a:p>
          <a:p>
            <a:pPr algn="l" marL="553989" indent="-276995" lvl="1">
              <a:lnSpc>
                <a:spcPts val="4105"/>
              </a:lnSpc>
              <a:buFont typeface="Arial"/>
              <a:buChar char="•"/>
            </a:pPr>
            <a:r>
              <a:rPr lang="en-US" b="true" sz="2565" spc="-12">
                <a:solidFill>
                  <a:srgbClr val="5409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Prevenire overfitting</a:t>
            </a:r>
            <a:r>
              <a:rPr lang="en-US" b="true" sz="2565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</a:p>
          <a:p>
            <a:pPr algn="l" marL="1107978" indent="-369326" lvl="2">
              <a:lnSpc>
                <a:spcPts val="4105"/>
              </a:lnSpc>
              <a:buFont typeface="Arial"/>
              <a:buChar char="⚬"/>
            </a:pPr>
            <a:r>
              <a:rPr lang="en-US" sz="2565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validarea performanței pe setul de test la intervale frecvente și reținerea automată a checkpoint-ului</a:t>
            </a:r>
          </a:p>
          <a:p>
            <a:pPr algn="l" marL="553989" indent="-276995" lvl="1">
              <a:lnSpc>
                <a:spcPts val="4105"/>
              </a:lnSpc>
              <a:buFont typeface="Arial"/>
              <a:buChar char="•"/>
            </a:pPr>
            <a:r>
              <a:rPr lang="en-US" b="true" sz="2565" spc="-12">
                <a:solidFill>
                  <a:srgbClr val="5409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Prompt Engineering</a:t>
            </a:r>
            <a:r>
              <a:rPr lang="en-US" sz="2565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</a:p>
          <a:p>
            <a:pPr algn="l" marL="1107978" indent="-369326" lvl="2">
              <a:lnSpc>
                <a:spcPts val="4105"/>
              </a:lnSpc>
              <a:buFont typeface="Arial"/>
              <a:buChar char="⚬"/>
            </a:pPr>
            <a:r>
              <a:rPr lang="en-US" sz="2565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implementarea a 15 prompt-uri de sistem, câte unul pentru fiecare patologie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313955" y="338516"/>
            <a:ext cx="8282210" cy="816687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6056868"/>
            <a:ext cx="8984944" cy="2892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2"/>
              </a:lnSpc>
            </a:pPr>
            <a:r>
              <a:rPr lang="en-US" sz="2581" spc="-12" b="true">
                <a:solidFill>
                  <a:srgbClr val="5409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Setul de date</a:t>
            </a:r>
            <a:r>
              <a:rPr lang="en-US" sz="2581" spc="-12" b="true">
                <a:solidFill>
                  <a:srgbClr val="54096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 </a:t>
            </a:r>
          </a:p>
          <a:p>
            <a:pPr algn="l" marL="557362" indent="-278681" lvl="1">
              <a:lnSpc>
                <a:spcPts val="3872"/>
              </a:lnSpc>
              <a:buFont typeface="Arial"/>
              <a:buChar char="•"/>
            </a:pPr>
            <a:r>
              <a:rPr lang="en-US" sz="2581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în</a:t>
            </a:r>
            <a:r>
              <a:rPr lang="en-US" b="true" sz="2581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limba engleză</a:t>
            </a:r>
          </a:p>
          <a:p>
            <a:pPr algn="l" marL="557362" indent="-278681" lvl="1">
              <a:lnSpc>
                <a:spcPts val="3872"/>
              </a:lnSpc>
              <a:buFont typeface="Arial"/>
              <a:buChar char="•"/>
            </a:pPr>
            <a:r>
              <a:rPr lang="en-US" sz="2581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generat pe simptome clinice definite si verificate de </a:t>
            </a:r>
            <a:r>
              <a:rPr lang="en-US" b="true" sz="2581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specialist din domeniu</a:t>
            </a:r>
          </a:p>
          <a:p>
            <a:pPr algn="l" marL="557362" indent="-278681" lvl="1">
              <a:lnSpc>
                <a:spcPts val="3872"/>
              </a:lnSpc>
              <a:buFont typeface="Arial"/>
              <a:buChar char="•"/>
            </a:pPr>
            <a:r>
              <a:rPr lang="en-US" b="true" sz="2581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prelucrat</a:t>
            </a:r>
            <a:r>
              <a:rPr lang="en-US" sz="2581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b="true" sz="2581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structurat </a:t>
            </a:r>
            <a:r>
              <a:rPr lang="en-US" sz="2581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și </a:t>
            </a:r>
            <a:r>
              <a:rPr lang="en-US" b="true" sz="2581" spc="-12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rafinat </a:t>
            </a:r>
            <a:r>
              <a:rPr lang="en-US" sz="2581" spc="-12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de echipa noastră pentru fine-tuning și simulări realiste.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18283" y="8034557"/>
            <a:ext cx="5873554" cy="62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5"/>
              </a:lnSpc>
            </a:pPr>
            <a:r>
              <a:rPr lang="en-US" sz="3503" spc="-17">
                <a:solidFill>
                  <a:srgbClr val="54096D"/>
                </a:solidFill>
                <a:latin typeface="Open Sans"/>
                <a:ea typeface="Open Sans"/>
                <a:cs typeface="Open Sans"/>
                <a:sym typeface="Open Sans"/>
              </a:rPr>
              <a:t>validation loss:</a:t>
            </a:r>
            <a:r>
              <a:rPr lang="en-US" sz="3503" spc="-17">
                <a:solidFill>
                  <a:srgbClr val="02377D"/>
                </a:solidFill>
                <a:latin typeface="Open Sans"/>
                <a:ea typeface="Open Sans"/>
                <a:cs typeface="Open Sans"/>
                <a:sym typeface="Open Sans"/>
              </a:rPr>
              <a:t> 0.66       0.61</a:t>
            </a:r>
          </a:p>
        </p:txBody>
      </p:sp>
      <p:sp>
        <p:nvSpPr>
          <p:cNvPr name="AutoShape 6" id="6"/>
          <p:cNvSpPr/>
          <p:nvPr/>
        </p:nvSpPr>
        <p:spPr>
          <a:xfrm>
            <a:off x="15625117" y="8290934"/>
            <a:ext cx="668919" cy="237662"/>
          </a:xfrm>
          <a:prstGeom prst="line">
            <a:avLst/>
          </a:prstGeom>
          <a:ln cap="flat" w="28575">
            <a:solidFill>
              <a:srgbClr val="0F4179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39912" y="-747098"/>
            <a:ext cx="10348088" cy="11185822"/>
          </a:xfrm>
          <a:custGeom>
            <a:avLst/>
            <a:gdLst/>
            <a:ahLst/>
            <a:cxnLst/>
            <a:rect r="r" b="b" t="t" l="l"/>
            <a:pathLst>
              <a:path h="11185822" w="10348088">
                <a:moveTo>
                  <a:pt x="0" y="0"/>
                </a:moveTo>
                <a:lnTo>
                  <a:pt x="10348088" y="0"/>
                </a:lnTo>
                <a:lnTo>
                  <a:pt x="10348088" y="11185823"/>
                </a:lnTo>
                <a:lnTo>
                  <a:pt x="0" y="11185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6728" t="0" r="0" b="-667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253677"/>
            <a:ext cx="6389986" cy="3684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Menținere anamneză</a:t>
            </a:r>
          </a:p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Evitare halucinații </a:t>
            </a:r>
          </a:p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Descriere strict simptomatică</a:t>
            </a:r>
          </a:p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Coerență contextuală extinsă</a:t>
            </a:r>
          </a:p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Integrare backend optimizată</a:t>
            </a:r>
          </a:p>
          <a:p>
            <a:pPr algn="l" marL="711751" indent="-355876" lvl="1">
              <a:lnSpc>
                <a:spcPts val="4945"/>
              </a:lnSpc>
              <a:buFont typeface="Arial"/>
              <a:buChar char="•"/>
            </a:pPr>
            <a:r>
              <a:rPr lang="en-US" sz="3296" spc="-16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Comportament uman realist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09262"/>
            <a:ext cx="6694925" cy="1515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357"/>
              </a:lnSpc>
            </a:pPr>
            <a:r>
              <a:rPr lang="en-US" b="true" sz="8826">
                <a:solidFill>
                  <a:srgbClr val="2254C5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REZULTATE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411616"/>
            <a:ext cx="3908796" cy="2934195"/>
            <a:chOff x="0" y="0"/>
            <a:chExt cx="5211728" cy="391225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395767"/>
              <a:ext cx="5211728" cy="3516492"/>
              <a:chOff x="0" y="0"/>
              <a:chExt cx="1082774" cy="73057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82774" cy="730577"/>
              </a:xfrm>
              <a:custGeom>
                <a:avLst/>
                <a:gdLst/>
                <a:ahLst/>
                <a:cxnLst/>
                <a:rect r="r" b="b" t="t" l="l"/>
                <a:pathLst>
                  <a:path h="730577" w="1082774">
                    <a:moveTo>
                      <a:pt x="0" y="0"/>
                    </a:moveTo>
                    <a:lnTo>
                      <a:pt x="1082774" y="0"/>
                    </a:lnTo>
                    <a:lnTo>
                      <a:pt x="1082774" y="730577"/>
                    </a:lnTo>
                    <a:lnTo>
                      <a:pt x="0" y="730577"/>
                    </a:lnTo>
                    <a:close/>
                  </a:path>
                </a:pathLst>
              </a:custGeom>
              <a:solidFill>
                <a:srgbClr val="F4F4F4"/>
              </a:solidFill>
              <a:ln w="47625" cap="sq">
                <a:solidFill>
                  <a:srgbClr val="691186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66675"/>
                <a:ext cx="1082774" cy="7972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sp>
          <p:nvSpPr>
            <p:cNvPr name="Freeform 6" id="6"/>
            <p:cNvSpPr/>
            <p:nvPr/>
          </p:nvSpPr>
          <p:spPr>
            <a:xfrm flipH="false" flipV="false" rot="0">
              <a:off x="321518" y="964020"/>
              <a:ext cx="4568691" cy="1234856"/>
            </a:xfrm>
            <a:custGeom>
              <a:avLst/>
              <a:gdLst/>
              <a:ahLst/>
              <a:cxnLst/>
              <a:rect r="r" b="b" t="t" l="l"/>
              <a:pathLst>
                <a:path h="1234856" w="4568691">
                  <a:moveTo>
                    <a:pt x="0" y="0"/>
                  </a:moveTo>
                  <a:lnTo>
                    <a:pt x="4568692" y="0"/>
                  </a:lnTo>
                  <a:lnTo>
                    <a:pt x="4568692" y="1234856"/>
                  </a:lnTo>
                  <a:lnTo>
                    <a:pt x="0" y="12348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7168" r="0" b="-76174"/>
              </a:stretch>
            </a:blipFill>
          </p:spPr>
        </p:sp>
        <p:grpSp>
          <p:nvGrpSpPr>
            <p:cNvPr name="Group 7" id="7"/>
            <p:cNvGrpSpPr/>
            <p:nvPr/>
          </p:nvGrpSpPr>
          <p:grpSpPr>
            <a:xfrm rot="0">
              <a:off x="0" y="0"/>
              <a:ext cx="5211728" cy="791534"/>
              <a:chOff x="0" y="0"/>
              <a:chExt cx="1082774" cy="16444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082774" cy="164447"/>
              </a:xfrm>
              <a:custGeom>
                <a:avLst/>
                <a:gdLst/>
                <a:ahLst/>
                <a:cxnLst/>
                <a:rect r="r" b="b" t="t" l="l"/>
                <a:pathLst>
                  <a:path h="164447" w="1082774">
                    <a:moveTo>
                      <a:pt x="82223" y="0"/>
                    </a:moveTo>
                    <a:lnTo>
                      <a:pt x="1000550" y="0"/>
                    </a:lnTo>
                    <a:cubicBezTo>
                      <a:pt x="1045961" y="0"/>
                      <a:pt x="1082774" y="36813"/>
                      <a:pt x="1082774" y="82223"/>
                    </a:cubicBezTo>
                    <a:lnTo>
                      <a:pt x="1082774" y="82223"/>
                    </a:lnTo>
                    <a:cubicBezTo>
                      <a:pt x="1082774" y="127634"/>
                      <a:pt x="1045961" y="164447"/>
                      <a:pt x="1000550" y="164447"/>
                    </a:cubicBezTo>
                    <a:lnTo>
                      <a:pt x="82223" y="164447"/>
                    </a:lnTo>
                    <a:cubicBezTo>
                      <a:pt x="36813" y="164447"/>
                      <a:pt x="0" y="127634"/>
                      <a:pt x="0" y="82223"/>
                    </a:cubicBezTo>
                    <a:lnTo>
                      <a:pt x="0" y="82223"/>
                    </a:lnTo>
                    <a:cubicBezTo>
                      <a:pt x="0" y="36813"/>
                      <a:pt x="36813" y="0"/>
                      <a:pt x="82223" y="0"/>
                    </a:cubicBezTo>
                    <a:close/>
                  </a:path>
                </a:pathLst>
              </a:custGeom>
              <a:solidFill>
                <a:srgbClr val="691186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66675"/>
                <a:ext cx="1082774" cy="23112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426" spc="-12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Fine-Tuned Model</a:t>
                </a:r>
              </a:p>
            </p:txBody>
          </p:sp>
        </p:grpSp>
        <p:sp>
          <p:nvSpPr>
            <p:cNvPr name="Freeform 10" id="10"/>
            <p:cNvSpPr/>
            <p:nvPr/>
          </p:nvSpPr>
          <p:spPr>
            <a:xfrm flipH="false" flipV="false" rot="0">
              <a:off x="1999641" y="2605261"/>
              <a:ext cx="2937020" cy="910476"/>
            </a:xfrm>
            <a:custGeom>
              <a:avLst/>
              <a:gdLst/>
              <a:ahLst/>
              <a:cxnLst/>
              <a:rect r="r" b="b" t="t" l="l"/>
              <a:pathLst>
                <a:path h="910476" w="2937020">
                  <a:moveTo>
                    <a:pt x="0" y="0"/>
                  </a:moveTo>
                  <a:lnTo>
                    <a:pt x="2937020" y="0"/>
                  </a:lnTo>
                  <a:lnTo>
                    <a:pt x="2937020" y="910476"/>
                  </a:lnTo>
                  <a:lnTo>
                    <a:pt x="0" y="9104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489385" y="2301249"/>
              <a:ext cx="1304183" cy="5344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495"/>
                </a:lnSpc>
                <a:spcBef>
                  <a:spcPct val="0"/>
                </a:spcBef>
              </a:pPr>
              <a:r>
                <a:rPr lang="en-US" b="true" sz="2330" spc="-1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QLoRA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141476" y="2759524"/>
              <a:ext cx="467654" cy="846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18"/>
                </a:lnSpc>
              </a:pPr>
              <a:r>
                <a:rPr lang="en-US" sz="3870">
                  <a:solidFill>
                    <a:srgbClr val="000000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&amp;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4937496" y="4878713"/>
            <a:ext cx="2469159" cy="0"/>
          </a:xfrm>
          <a:prstGeom prst="line">
            <a:avLst/>
          </a:prstGeom>
          <a:ln cap="flat" w="38100">
            <a:solidFill>
              <a:srgbClr val="46025D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-31817">
            <a:off x="5437049" y="4148922"/>
            <a:ext cx="1574779" cy="726966"/>
          </a:xfrm>
          <a:custGeom>
            <a:avLst/>
            <a:gdLst/>
            <a:ahLst/>
            <a:cxnLst/>
            <a:rect r="r" b="b" t="t" l="l"/>
            <a:pathLst>
              <a:path h="726966" w="1574779">
                <a:moveTo>
                  <a:pt x="0" y="0"/>
                </a:moveTo>
                <a:lnTo>
                  <a:pt x="1574779" y="0"/>
                </a:lnTo>
                <a:lnTo>
                  <a:pt x="1574779" y="726966"/>
                </a:lnTo>
                <a:lnTo>
                  <a:pt x="0" y="7269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511381" y="3411616"/>
            <a:ext cx="2439189" cy="2201579"/>
            <a:chOff x="0" y="0"/>
            <a:chExt cx="3252252" cy="29354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626259"/>
              <a:ext cx="3018535" cy="2309179"/>
            </a:xfrm>
            <a:custGeom>
              <a:avLst/>
              <a:gdLst/>
              <a:ahLst/>
              <a:cxnLst/>
              <a:rect r="r" b="b" t="t" l="l"/>
              <a:pathLst>
                <a:path h="2309179" w="3018535">
                  <a:moveTo>
                    <a:pt x="0" y="0"/>
                  </a:moveTo>
                  <a:lnTo>
                    <a:pt x="3018535" y="0"/>
                  </a:lnTo>
                  <a:lnTo>
                    <a:pt x="3018535" y="2309179"/>
                  </a:lnTo>
                  <a:lnTo>
                    <a:pt x="0" y="23091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2080518" y="0"/>
              <a:ext cx="1171735" cy="1505679"/>
            </a:xfrm>
            <a:custGeom>
              <a:avLst/>
              <a:gdLst/>
              <a:ahLst/>
              <a:cxnLst/>
              <a:rect r="r" b="b" t="t" l="l"/>
              <a:pathLst>
                <a:path h="1505679" w="1171735">
                  <a:moveTo>
                    <a:pt x="0" y="0"/>
                  </a:moveTo>
                  <a:lnTo>
                    <a:pt x="1171734" y="0"/>
                  </a:lnTo>
                  <a:lnTo>
                    <a:pt x="1171734" y="1505679"/>
                  </a:lnTo>
                  <a:lnTo>
                    <a:pt x="0" y="15056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292045" y="3984023"/>
            <a:ext cx="2747548" cy="2539417"/>
            <a:chOff x="0" y="0"/>
            <a:chExt cx="3663398" cy="3385889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299427"/>
              <a:ext cx="3663398" cy="3086461"/>
              <a:chOff x="0" y="0"/>
              <a:chExt cx="761097" cy="641235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761097" cy="641235"/>
              </a:xfrm>
              <a:custGeom>
                <a:avLst/>
                <a:gdLst/>
                <a:ahLst/>
                <a:cxnLst/>
                <a:rect r="r" b="b" t="t" l="l"/>
                <a:pathLst>
                  <a:path h="641235" w="761097">
                    <a:moveTo>
                      <a:pt x="0" y="0"/>
                    </a:moveTo>
                    <a:lnTo>
                      <a:pt x="761097" y="0"/>
                    </a:lnTo>
                    <a:lnTo>
                      <a:pt x="761097" y="641235"/>
                    </a:lnTo>
                    <a:lnTo>
                      <a:pt x="0" y="641235"/>
                    </a:lnTo>
                    <a:close/>
                  </a:path>
                </a:pathLst>
              </a:custGeom>
              <a:solidFill>
                <a:srgbClr val="F4F4F4"/>
              </a:solidFill>
              <a:ln w="47625" cap="sq">
                <a:solidFill>
                  <a:srgbClr val="02377D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66675"/>
                <a:ext cx="761097" cy="707910"/>
              </a:xfrm>
              <a:prstGeom prst="rect">
                <a:avLst/>
              </a:prstGeom>
            </p:spPr>
            <p:txBody>
              <a:bodyPr anchor="ctr" rtlCol="false" tIns="48299" lIns="48299" bIns="48299" rIns="48299"/>
              <a:lstStyle/>
              <a:p>
                <a:pPr algn="ctr">
                  <a:lnSpc>
                    <a:spcPts val="3639"/>
                  </a:lnSpc>
                </a:pPr>
              </a:p>
            </p:txBody>
          </p:sp>
        </p:grpSp>
        <p:grpSp>
          <p:nvGrpSpPr>
            <p:cNvPr name="Group 22" id="22"/>
            <p:cNvGrpSpPr/>
            <p:nvPr/>
          </p:nvGrpSpPr>
          <p:grpSpPr>
            <a:xfrm rot="0">
              <a:off x="0" y="0"/>
              <a:ext cx="3663398" cy="764493"/>
              <a:chOff x="0" y="0"/>
              <a:chExt cx="761097" cy="158829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761097" cy="158829"/>
              </a:xfrm>
              <a:custGeom>
                <a:avLst/>
                <a:gdLst/>
                <a:ahLst/>
                <a:cxnLst/>
                <a:rect r="r" b="b" t="t" l="l"/>
                <a:pathLst>
                  <a:path h="158829" w="761097">
                    <a:moveTo>
                      <a:pt x="79414" y="0"/>
                    </a:moveTo>
                    <a:lnTo>
                      <a:pt x="681683" y="0"/>
                    </a:lnTo>
                    <a:cubicBezTo>
                      <a:pt x="725542" y="0"/>
                      <a:pt x="761097" y="35555"/>
                      <a:pt x="761097" y="79414"/>
                    </a:cubicBezTo>
                    <a:lnTo>
                      <a:pt x="761097" y="79414"/>
                    </a:lnTo>
                    <a:cubicBezTo>
                      <a:pt x="761097" y="123274"/>
                      <a:pt x="725542" y="158829"/>
                      <a:pt x="681683" y="158829"/>
                    </a:cubicBezTo>
                    <a:lnTo>
                      <a:pt x="79414" y="158829"/>
                    </a:lnTo>
                    <a:cubicBezTo>
                      <a:pt x="35555" y="158829"/>
                      <a:pt x="0" y="123274"/>
                      <a:pt x="0" y="79414"/>
                    </a:cubicBezTo>
                    <a:lnTo>
                      <a:pt x="0" y="79414"/>
                    </a:lnTo>
                    <a:cubicBezTo>
                      <a:pt x="0" y="35555"/>
                      <a:pt x="35555" y="0"/>
                      <a:pt x="79414" y="0"/>
                    </a:cubicBezTo>
                    <a:close/>
                  </a:path>
                </a:pathLst>
              </a:custGeom>
              <a:solidFill>
                <a:srgbClr val="02377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66675"/>
                <a:ext cx="761097" cy="225504"/>
              </a:xfrm>
              <a:prstGeom prst="rect">
                <a:avLst/>
              </a:prstGeom>
            </p:spPr>
            <p:txBody>
              <a:bodyPr anchor="ctr" rtlCol="false" tIns="48299" lIns="48299" bIns="48299" rIns="48299"/>
              <a:lstStyle/>
              <a:p>
                <a:pPr algn="ctr">
                  <a:lnSpc>
                    <a:spcPts val="3639"/>
                  </a:lnSpc>
                </a:pPr>
                <a:r>
                  <a:rPr lang="en-US" b="true" sz="2426" spc="-12">
                    <a:solidFill>
                      <a:srgbClr val="FFFFFF"/>
                    </a:solidFill>
                    <a:latin typeface="Open Sans Bold"/>
                    <a:ea typeface="Open Sans Bold"/>
                    <a:cs typeface="Open Sans Bold"/>
                    <a:sym typeface="Open Sans Bold"/>
                  </a:rPr>
                  <a:t>Backend</a:t>
                </a:r>
              </a:p>
            </p:txBody>
          </p:sp>
        </p:grpSp>
        <p:sp>
          <p:nvSpPr>
            <p:cNvPr name="Freeform 25" id="25"/>
            <p:cNvSpPr/>
            <p:nvPr/>
          </p:nvSpPr>
          <p:spPr>
            <a:xfrm flipH="false" flipV="false" rot="0">
              <a:off x="1069732" y="1154590"/>
              <a:ext cx="1523934" cy="1640271"/>
            </a:xfrm>
            <a:custGeom>
              <a:avLst/>
              <a:gdLst/>
              <a:ahLst/>
              <a:cxnLst/>
              <a:rect r="r" b="b" t="t" l="l"/>
              <a:pathLst>
                <a:path h="1640271" w="1523934">
                  <a:moveTo>
                    <a:pt x="0" y="0"/>
                  </a:moveTo>
                  <a:lnTo>
                    <a:pt x="1523934" y="0"/>
                  </a:lnTo>
                  <a:lnTo>
                    <a:pt x="1523934" y="1640270"/>
                  </a:lnTo>
                  <a:lnTo>
                    <a:pt x="0" y="16402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3816" t="0" r="-3816" b="0"/>
              </a:stretch>
            </a:blipFill>
          </p:spPr>
        </p:sp>
      </p:grpSp>
      <p:sp>
        <p:nvSpPr>
          <p:cNvPr name="AutoShape 26" id="26"/>
          <p:cNvSpPr/>
          <p:nvPr/>
        </p:nvSpPr>
        <p:spPr>
          <a:xfrm>
            <a:off x="9950570" y="4853556"/>
            <a:ext cx="3341475" cy="106640"/>
          </a:xfrm>
          <a:prstGeom prst="line">
            <a:avLst/>
          </a:prstGeom>
          <a:ln cap="flat" w="38100">
            <a:solidFill>
              <a:srgbClr val="46025D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>
            <a:off x="13018968" y="3114605"/>
            <a:ext cx="1646852" cy="869418"/>
          </a:xfrm>
          <a:prstGeom prst="line">
            <a:avLst/>
          </a:prstGeom>
          <a:ln cap="flat" w="38100">
            <a:solidFill>
              <a:srgbClr val="46025D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28" id="28"/>
          <p:cNvGrpSpPr/>
          <p:nvPr/>
        </p:nvGrpSpPr>
        <p:grpSpPr>
          <a:xfrm rot="0">
            <a:off x="11573869" y="680836"/>
            <a:ext cx="1956825" cy="2291622"/>
            <a:chOff x="0" y="0"/>
            <a:chExt cx="2609100" cy="305549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909203" y="0"/>
              <a:ext cx="1699897" cy="2379323"/>
            </a:xfrm>
            <a:custGeom>
              <a:avLst/>
              <a:gdLst/>
              <a:ahLst/>
              <a:cxnLst/>
              <a:rect r="r" b="b" t="t" l="l"/>
              <a:pathLst>
                <a:path h="2379323" w="1699897">
                  <a:moveTo>
                    <a:pt x="0" y="0"/>
                  </a:moveTo>
                  <a:lnTo>
                    <a:pt x="1699897" y="0"/>
                  </a:lnTo>
                  <a:lnTo>
                    <a:pt x="1699897" y="2379323"/>
                  </a:lnTo>
                  <a:lnTo>
                    <a:pt x="0" y="2379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alphaModFix amt="71000"/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-38495" r="-100786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717559"/>
              <a:ext cx="1869206" cy="2337937"/>
            </a:xfrm>
            <a:custGeom>
              <a:avLst/>
              <a:gdLst/>
              <a:ahLst/>
              <a:cxnLst/>
              <a:rect r="r" b="b" t="t" l="l"/>
              <a:pathLst>
                <a:path h="2337937" w="1869206">
                  <a:moveTo>
                    <a:pt x="0" y="0"/>
                  </a:moveTo>
                  <a:lnTo>
                    <a:pt x="1869206" y="0"/>
                  </a:lnTo>
                  <a:lnTo>
                    <a:pt x="1869206" y="2337937"/>
                  </a:lnTo>
                  <a:lnTo>
                    <a:pt x="0" y="2337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10449388" y="7661547"/>
            <a:ext cx="1383262" cy="490849"/>
          </a:xfrm>
          <a:custGeom>
            <a:avLst/>
            <a:gdLst/>
            <a:ahLst/>
            <a:cxnLst/>
            <a:rect r="r" b="b" t="t" l="l"/>
            <a:pathLst>
              <a:path h="490849" w="1383262">
                <a:moveTo>
                  <a:pt x="0" y="0"/>
                </a:moveTo>
                <a:lnTo>
                  <a:pt x="1383262" y="0"/>
                </a:lnTo>
                <a:lnTo>
                  <a:pt x="1383262" y="490849"/>
                </a:lnTo>
                <a:lnTo>
                  <a:pt x="0" y="4908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-5321" t="-30507" r="-11013" b="-33414"/>
            </a:stretch>
          </a:blipFill>
        </p:spPr>
      </p:sp>
      <p:sp>
        <p:nvSpPr>
          <p:cNvPr name="AutoShape 32" id="32"/>
          <p:cNvSpPr/>
          <p:nvPr/>
        </p:nvSpPr>
        <p:spPr>
          <a:xfrm flipV="true">
            <a:off x="13168551" y="6703257"/>
            <a:ext cx="1411980" cy="1746459"/>
          </a:xfrm>
          <a:prstGeom prst="line">
            <a:avLst/>
          </a:prstGeom>
          <a:ln cap="flat" w="38100">
            <a:solidFill>
              <a:srgbClr val="46025D"/>
            </a:solidFill>
            <a:prstDash val="solid"/>
            <a:headEnd type="arrow" len="sm" w="med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7241301" y="7459971"/>
            <a:ext cx="5777666" cy="2084079"/>
            <a:chOff x="0" y="0"/>
            <a:chExt cx="1600469" cy="577310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600469" cy="577310"/>
            </a:xfrm>
            <a:custGeom>
              <a:avLst/>
              <a:gdLst/>
              <a:ahLst/>
              <a:cxnLst/>
              <a:rect r="r" b="b" t="t" l="l"/>
              <a:pathLst>
                <a:path h="577310" w="1600469">
                  <a:moveTo>
                    <a:pt x="0" y="0"/>
                  </a:moveTo>
                  <a:lnTo>
                    <a:pt x="1600469" y="0"/>
                  </a:lnTo>
                  <a:lnTo>
                    <a:pt x="1600469" y="577310"/>
                  </a:lnTo>
                  <a:lnTo>
                    <a:pt x="0" y="577310"/>
                  </a:lnTo>
                  <a:close/>
                </a:path>
              </a:pathLst>
            </a:custGeom>
            <a:solidFill>
              <a:srgbClr val="F4F4F4"/>
            </a:solidFill>
            <a:ln w="47625" cap="sq">
              <a:solidFill>
                <a:srgbClr val="0057FF"/>
              </a:solidFill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66675"/>
              <a:ext cx="1600469" cy="643985"/>
            </a:xfrm>
            <a:prstGeom prst="rect">
              <a:avLst/>
            </a:prstGeom>
          </p:spPr>
          <p:txBody>
            <a:bodyPr anchor="ctr" rtlCol="false" tIns="48299" lIns="48299" bIns="48299" rIns="48299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7241301" y="7163146"/>
            <a:ext cx="5777666" cy="593651"/>
            <a:chOff x="0" y="0"/>
            <a:chExt cx="1600469" cy="16444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600469" cy="164447"/>
            </a:xfrm>
            <a:custGeom>
              <a:avLst/>
              <a:gdLst/>
              <a:ahLst/>
              <a:cxnLst/>
              <a:rect r="r" b="b" t="t" l="l"/>
              <a:pathLst>
                <a:path h="164447" w="1600469">
                  <a:moveTo>
                    <a:pt x="68339" y="0"/>
                  </a:moveTo>
                  <a:lnTo>
                    <a:pt x="1532130" y="0"/>
                  </a:lnTo>
                  <a:cubicBezTo>
                    <a:pt x="1550255" y="0"/>
                    <a:pt x="1567637" y="7200"/>
                    <a:pt x="1580453" y="20016"/>
                  </a:cubicBezTo>
                  <a:cubicBezTo>
                    <a:pt x="1593269" y="32832"/>
                    <a:pt x="1600469" y="50214"/>
                    <a:pt x="1600469" y="68339"/>
                  </a:cubicBezTo>
                  <a:lnTo>
                    <a:pt x="1600469" y="96108"/>
                  </a:lnTo>
                  <a:cubicBezTo>
                    <a:pt x="1600469" y="114233"/>
                    <a:pt x="1593269" y="131615"/>
                    <a:pt x="1580453" y="144431"/>
                  </a:cubicBezTo>
                  <a:cubicBezTo>
                    <a:pt x="1567637" y="157247"/>
                    <a:pt x="1550255" y="164447"/>
                    <a:pt x="1532130" y="164447"/>
                  </a:cubicBezTo>
                  <a:lnTo>
                    <a:pt x="68339" y="164447"/>
                  </a:lnTo>
                  <a:cubicBezTo>
                    <a:pt x="50214" y="164447"/>
                    <a:pt x="32832" y="157247"/>
                    <a:pt x="20016" y="144431"/>
                  </a:cubicBezTo>
                  <a:cubicBezTo>
                    <a:pt x="7200" y="131615"/>
                    <a:pt x="0" y="114233"/>
                    <a:pt x="0" y="96108"/>
                  </a:cubicBezTo>
                  <a:lnTo>
                    <a:pt x="0" y="68339"/>
                  </a:lnTo>
                  <a:cubicBezTo>
                    <a:pt x="0" y="50214"/>
                    <a:pt x="7200" y="32832"/>
                    <a:pt x="20016" y="20016"/>
                  </a:cubicBezTo>
                  <a:cubicBezTo>
                    <a:pt x="32832" y="7200"/>
                    <a:pt x="50214" y="0"/>
                    <a:pt x="68339" y="0"/>
                  </a:cubicBezTo>
                  <a:close/>
                </a:path>
              </a:pathLst>
            </a:custGeom>
            <a:solidFill>
              <a:srgbClr val="2280E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66675"/>
              <a:ext cx="1600469" cy="231122"/>
            </a:xfrm>
            <a:prstGeom prst="rect">
              <a:avLst/>
            </a:prstGeom>
          </p:spPr>
          <p:txBody>
            <a:bodyPr anchor="ctr" rtlCol="false" tIns="48299" lIns="48299" bIns="48299" rIns="48299"/>
            <a:lstStyle/>
            <a:p>
              <a:pPr algn="ctr">
                <a:lnSpc>
                  <a:spcPts val="3639"/>
                </a:lnSpc>
              </a:pPr>
              <a:r>
                <a:rPr lang="en-US" b="true" sz="2426" spc="-12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Frontend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7592646" y="8033022"/>
            <a:ext cx="2460189" cy="833389"/>
          </a:xfrm>
          <a:custGeom>
            <a:avLst/>
            <a:gdLst/>
            <a:ahLst/>
            <a:cxnLst/>
            <a:rect r="r" b="b" t="t" l="l"/>
            <a:pathLst>
              <a:path h="833389" w="2460189">
                <a:moveTo>
                  <a:pt x="0" y="0"/>
                </a:moveTo>
                <a:lnTo>
                  <a:pt x="2460189" y="0"/>
                </a:lnTo>
                <a:lnTo>
                  <a:pt x="2460189" y="833389"/>
                </a:lnTo>
                <a:lnTo>
                  <a:pt x="0" y="83338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0354920" y="8180460"/>
            <a:ext cx="2343707" cy="1171853"/>
          </a:xfrm>
          <a:custGeom>
            <a:avLst/>
            <a:gdLst/>
            <a:ahLst/>
            <a:cxnLst/>
            <a:rect r="r" b="b" t="t" l="l"/>
            <a:pathLst>
              <a:path h="1171853" w="2343707">
                <a:moveTo>
                  <a:pt x="0" y="0"/>
                </a:moveTo>
                <a:lnTo>
                  <a:pt x="2343706" y="0"/>
                </a:lnTo>
                <a:lnTo>
                  <a:pt x="2343706" y="1171853"/>
                </a:lnTo>
                <a:lnTo>
                  <a:pt x="0" y="117185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2315643" y="7906971"/>
            <a:ext cx="3323729" cy="1396660"/>
            <a:chOff x="0" y="0"/>
            <a:chExt cx="920705" cy="386888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920705" cy="386888"/>
            </a:xfrm>
            <a:custGeom>
              <a:avLst/>
              <a:gdLst/>
              <a:ahLst/>
              <a:cxnLst/>
              <a:rect r="r" b="b" t="t" l="l"/>
              <a:pathLst>
                <a:path h="386888" w="920705">
                  <a:moveTo>
                    <a:pt x="0" y="0"/>
                  </a:moveTo>
                  <a:lnTo>
                    <a:pt x="920705" y="0"/>
                  </a:lnTo>
                  <a:lnTo>
                    <a:pt x="920705" y="386888"/>
                  </a:lnTo>
                  <a:lnTo>
                    <a:pt x="0" y="386888"/>
                  </a:lnTo>
                  <a:close/>
                </a:path>
              </a:pathLst>
            </a:custGeom>
            <a:solidFill>
              <a:srgbClr val="F4F4F4"/>
            </a:solidFill>
            <a:ln w="47625" cap="sq">
              <a:solidFill>
                <a:srgbClr val="0864BA"/>
              </a:solidFill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66675"/>
              <a:ext cx="920705" cy="453563"/>
            </a:xfrm>
            <a:prstGeom prst="rect">
              <a:avLst/>
            </a:prstGeom>
          </p:spPr>
          <p:txBody>
            <a:bodyPr anchor="ctr" rtlCol="false" tIns="48299" lIns="48299" bIns="48299" rIns="48299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315643" y="7558745"/>
            <a:ext cx="3323729" cy="593651"/>
            <a:chOff x="0" y="0"/>
            <a:chExt cx="920705" cy="164447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920705" cy="164447"/>
            </a:xfrm>
            <a:custGeom>
              <a:avLst/>
              <a:gdLst/>
              <a:ahLst/>
              <a:cxnLst/>
              <a:rect r="r" b="b" t="t" l="l"/>
              <a:pathLst>
                <a:path h="164447" w="920705">
                  <a:moveTo>
                    <a:pt x="82223" y="0"/>
                  </a:moveTo>
                  <a:lnTo>
                    <a:pt x="838481" y="0"/>
                  </a:lnTo>
                  <a:cubicBezTo>
                    <a:pt x="883892" y="0"/>
                    <a:pt x="920705" y="36813"/>
                    <a:pt x="920705" y="82223"/>
                  </a:cubicBezTo>
                  <a:lnTo>
                    <a:pt x="920705" y="82223"/>
                  </a:lnTo>
                  <a:cubicBezTo>
                    <a:pt x="920705" y="127634"/>
                    <a:pt x="883892" y="164447"/>
                    <a:pt x="838481" y="164447"/>
                  </a:cubicBezTo>
                  <a:lnTo>
                    <a:pt x="82223" y="164447"/>
                  </a:lnTo>
                  <a:cubicBezTo>
                    <a:pt x="36813" y="164447"/>
                    <a:pt x="0" y="127634"/>
                    <a:pt x="0" y="82223"/>
                  </a:cubicBezTo>
                  <a:lnTo>
                    <a:pt x="0" y="82223"/>
                  </a:lnTo>
                  <a:cubicBezTo>
                    <a:pt x="0" y="36813"/>
                    <a:pt x="36813" y="0"/>
                    <a:pt x="82223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66675"/>
              <a:ext cx="920705" cy="231122"/>
            </a:xfrm>
            <a:prstGeom prst="rect">
              <a:avLst/>
            </a:prstGeom>
          </p:spPr>
          <p:txBody>
            <a:bodyPr anchor="ctr" rtlCol="false" tIns="48299" lIns="48299" bIns="48299" rIns="48299"/>
            <a:lstStyle/>
            <a:p>
              <a:pPr algn="ctr">
                <a:lnSpc>
                  <a:spcPts val="3639"/>
                </a:lnSpc>
              </a:pPr>
              <a:r>
                <a:rPr lang="en-US" b="true" sz="2426" spc="-12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Deployment</a:t>
              </a: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-5400000">
            <a:off x="5989341" y="7504282"/>
            <a:ext cx="892697" cy="1001623"/>
          </a:xfrm>
          <a:custGeom>
            <a:avLst/>
            <a:gdLst/>
            <a:ahLst/>
            <a:cxnLst/>
            <a:rect r="r" b="b" t="t" l="l"/>
            <a:pathLst>
              <a:path h="1001623" w="892697">
                <a:moveTo>
                  <a:pt x="0" y="0"/>
                </a:moveTo>
                <a:lnTo>
                  <a:pt x="892697" y="0"/>
                </a:lnTo>
                <a:lnTo>
                  <a:pt x="892697" y="1001623"/>
                </a:lnTo>
                <a:lnTo>
                  <a:pt x="0" y="100162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1028700" y="609009"/>
            <a:ext cx="9502252" cy="1464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2061"/>
              </a:lnSpc>
            </a:pPr>
            <a:r>
              <a:rPr lang="en-US" b="true" sz="8615">
                <a:solidFill>
                  <a:srgbClr val="2254C5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TECH STACK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460551" y="5528216"/>
            <a:ext cx="2269728" cy="67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37"/>
              </a:lnSpc>
              <a:spcBef>
                <a:spcPct val="0"/>
              </a:spcBef>
            </a:pPr>
            <a:r>
              <a:rPr lang="en-US" b="true" sz="3955">
                <a:solidFill>
                  <a:srgbClr val="691186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REST API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7241301" y="9505950"/>
            <a:ext cx="5777666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b="true" sz="2599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MOBILE APP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596878" y="8383041"/>
            <a:ext cx="2761258" cy="548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9"/>
              </a:lnSpc>
              <a:spcBef>
                <a:spcPct val="0"/>
              </a:spcBef>
            </a:pPr>
            <a:r>
              <a:rPr lang="en-US" b="true" sz="317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scs.ubbcluj.ro</a:t>
            </a:r>
          </a:p>
        </p:txBody>
      </p:sp>
      <p:sp>
        <p:nvSpPr>
          <p:cNvPr name="AutoShape 52" id="52"/>
          <p:cNvSpPr/>
          <p:nvPr/>
        </p:nvSpPr>
        <p:spPr>
          <a:xfrm>
            <a:off x="5576621" y="8766386"/>
            <a:ext cx="1639717" cy="0"/>
          </a:xfrm>
          <a:prstGeom prst="line">
            <a:avLst/>
          </a:prstGeom>
          <a:ln cap="flat" w="38100">
            <a:solidFill>
              <a:srgbClr val="46025D"/>
            </a:solidFill>
            <a:prstDash val="solid"/>
            <a:headEnd type="arrow" len="sm" w="med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028700"/>
            <a:ext cx="1501194" cy="1012985"/>
          </a:xfrm>
          <a:custGeom>
            <a:avLst/>
            <a:gdLst/>
            <a:ahLst/>
            <a:cxnLst/>
            <a:rect r="r" b="b" t="t" l="l"/>
            <a:pathLst>
              <a:path h="1012985" w="1501194">
                <a:moveTo>
                  <a:pt x="0" y="0"/>
                </a:moveTo>
                <a:lnTo>
                  <a:pt x="1501194" y="0"/>
                </a:lnTo>
                <a:lnTo>
                  <a:pt x="1501194" y="1012985"/>
                </a:lnTo>
                <a:lnTo>
                  <a:pt x="0" y="101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162" t="-30875" r="-7622" b="-4367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628673" y="6254730"/>
            <a:ext cx="5659327" cy="4032270"/>
          </a:xfrm>
          <a:custGeom>
            <a:avLst/>
            <a:gdLst/>
            <a:ahLst/>
            <a:cxnLst/>
            <a:rect r="r" b="b" t="t" l="l"/>
            <a:pathLst>
              <a:path h="4032270" w="5659327">
                <a:moveTo>
                  <a:pt x="0" y="0"/>
                </a:moveTo>
                <a:lnTo>
                  <a:pt x="5659327" y="0"/>
                </a:lnTo>
                <a:lnTo>
                  <a:pt x="5659327" y="4032270"/>
                </a:lnTo>
                <a:lnTo>
                  <a:pt x="0" y="4032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9758" y="4458420"/>
            <a:ext cx="14348484" cy="2236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339"/>
              </a:lnSpc>
            </a:pPr>
            <a:r>
              <a:rPr lang="en-US" b="true" sz="20453" spc="-1758">
                <a:solidFill>
                  <a:srgbClr val="0864BA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DEMO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ransition spd="fast">
    <p:push dir="l"/>
  </p:transition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74564" y="4883901"/>
            <a:ext cx="9713436" cy="5403099"/>
          </a:xfrm>
          <a:custGeom>
            <a:avLst/>
            <a:gdLst/>
            <a:ahLst/>
            <a:cxnLst/>
            <a:rect r="r" b="b" t="t" l="l"/>
            <a:pathLst>
              <a:path h="5403099" w="9713436">
                <a:moveTo>
                  <a:pt x="0" y="0"/>
                </a:moveTo>
                <a:lnTo>
                  <a:pt x="9713436" y="0"/>
                </a:lnTo>
                <a:lnTo>
                  <a:pt x="9713436" y="5403099"/>
                </a:lnTo>
                <a:lnTo>
                  <a:pt x="0" y="54030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954036" y="1028700"/>
            <a:ext cx="4305264" cy="2454823"/>
          </a:xfrm>
          <a:custGeom>
            <a:avLst/>
            <a:gdLst/>
            <a:ahLst/>
            <a:cxnLst/>
            <a:rect r="r" b="b" t="t" l="l"/>
            <a:pathLst>
              <a:path h="2454823" w="4305264">
                <a:moveTo>
                  <a:pt x="0" y="0"/>
                </a:moveTo>
                <a:lnTo>
                  <a:pt x="4305264" y="0"/>
                </a:lnTo>
                <a:lnTo>
                  <a:pt x="4305264" y="2454823"/>
                </a:lnTo>
                <a:lnTo>
                  <a:pt x="0" y="2454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1905" r="0" b="-3347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38200"/>
            <a:ext cx="10317136" cy="1724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87"/>
              </a:lnSpc>
              <a:spcBef>
                <a:spcPct val="0"/>
              </a:spcBef>
            </a:pPr>
            <a:r>
              <a:rPr lang="en-US" b="true" sz="10276">
                <a:solidFill>
                  <a:srgbClr val="2280EB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VĂ MULȚUMIM!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378216" y="4443608"/>
            <a:ext cx="5252392" cy="5252392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028700" y="3608645"/>
            <a:ext cx="4783634" cy="10618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1"/>
              </a:lnSpc>
            </a:pPr>
            <a:r>
              <a:rPr lang="en-US" sz="2880" spc="-14" b="true">
                <a:solidFill>
                  <a:srgbClr val="0B416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Găzduire pe serverele UBB</a:t>
            </a:r>
          </a:p>
          <a:p>
            <a:pPr algn="l">
              <a:lnSpc>
                <a:spcPts val="4321"/>
              </a:lnSpc>
              <a:spcBef>
                <a:spcPct val="0"/>
              </a:spcBef>
            </a:pPr>
            <a:r>
              <a:rPr lang="en-US" b="true" sz="2880" spc="-14">
                <a:solidFill>
                  <a:srgbClr val="0B4168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(SCS UBB Cluj)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88309"/>
            <a:ext cx="4564162" cy="795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7"/>
              </a:lnSpc>
              <a:spcBef>
                <a:spcPct val="0"/>
              </a:spcBef>
            </a:pPr>
            <a:r>
              <a:rPr lang="en-US" b="true" sz="4378" spc="-21">
                <a:solidFill>
                  <a:srgbClr val="0057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Testați aplicația!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570239" y="3683740"/>
            <a:ext cx="3446195" cy="4491989"/>
            <a:chOff x="0" y="0"/>
            <a:chExt cx="564701" cy="73606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64701" cy="736067"/>
            </a:xfrm>
            <a:custGeom>
              <a:avLst/>
              <a:gdLst/>
              <a:ahLst/>
              <a:cxnLst/>
              <a:rect r="r" b="b" t="t" l="l"/>
              <a:pathLst>
                <a:path h="736067" w="564701">
                  <a:moveTo>
                    <a:pt x="103340" y="0"/>
                  </a:moveTo>
                  <a:lnTo>
                    <a:pt x="461361" y="0"/>
                  </a:lnTo>
                  <a:cubicBezTo>
                    <a:pt x="518434" y="0"/>
                    <a:pt x="564701" y="46267"/>
                    <a:pt x="564701" y="103340"/>
                  </a:cubicBezTo>
                  <a:lnTo>
                    <a:pt x="564701" y="632727"/>
                  </a:lnTo>
                  <a:cubicBezTo>
                    <a:pt x="564701" y="689800"/>
                    <a:pt x="518434" y="736067"/>
                    <a:pt x="461361" y="736067"/>
                  </a:cubicBezTo>
                  <a:lnTo>
                    <a:pt x="103340" y="736067"/>
                  </a:lnTo>
                  <a:cubicBezTo>
                    <a:pt x="46267" y="736067"/>
                    <a:pt x="0" y="689800"/>
                    <a:pt x="0" y="632727"/>
                  </a:cubicBezTo>
                  <a:lnTo>
                    <a:pt x="0" y="103340"/>
                  </a:lnTo>
                  <a:cubicBezTo>
                    <a:pt x="0" y="46267"/>
                    <a:pt x="46267" y="0"/>
                    <a:pt x="103340" y="0"/>
                  </a:cubicBezTo>
                  <a:close/>
                </a:path>
              </a:pathLst>
            </a:custGeom>
            <a:blipFill>
              <a:blip r:embed="rId2"/>
              <a:stretch>
                <a:fillRect l="-24735" t="-9170" r="-28082" b="-806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20121" y="3683740"/>
            <a:ext cx="3446195" cy="4491989"/>
            <a:chOff x="0" y="0"/>
            <a:chExt cx="564701" cy="7360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64701" cy="736067"/>
            </a:xfrm>
            <a:custGeom>
              <a:avLst/>
              <a:gdLst/>
              <a:ahLst/>
              <a:cxnLst/>
              <a:rect r="r" b="b" t="t" l="l"/>
              <a:pathLst>
                <a:path h="736067" w="564701">
                  <a:moveTo>
                    <a:pt x="103340" y="0"/>
                  </a:moveTo>
                  <a:lnTo>
                    <a:pt x="461361" y="0"/>
                  </a:lnTo>
                  <a:cubicBezTo>
                    <a:pt x="518434" y="0"/>
                    <a:pt x="564701" y="46267"/>
                    <a:pt x="564701" y="103340"/>
                  </a:cubicBezTo>
                  <a:lnTo>
                    <a:pt x="564701" y="632727"/>
                  </a:lnTo>
                  <a:cubicBezTo>
                    <a:pt x="564701" y="689800"/>
                    <a:pt x="518434" y="736067"/>
                    <a:pt x="461361" y="736067"/>
                  </a:cubicBezTo>
                  <a:lnTo>
                    <a:pt x="103340" y="736067"/>
                  </a:lnTo>
                  <a:cubicBezTo>
                    <a:pt x="46267" y="736067"/>
                    <a:pt x="0" y="689800"/>
                    <a:pt x="0" y="632727"/>
                  </a:cubicBezTo>
                  <a:lnTo>
                    <a:pt x="0" y="103340"/>
                  </a:lnTo>
                  <a:cubicBezTo>
                    <a:pt x="0" y="46267"/>
                    <a:pt x="46267" y="0"/>
                    <a:pt x="103340" y="0"/>
                  </a:cubicBezTo>
                  <a:close/>
                </a:path>
              </a:pathLst>
            </a:custGeom>
            <a:blipFill>
              <a:blip r:embed="rId3"/>
              <a:stretch>
                <a:fillRect l="-46728" t="0" r="-47685" b="-4915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271566" y="3683740"/>
            <a:ext cx="3446195" cy="4491989"/>
            <a:chOff x="0" y="0"/>
            <a:chExt cx="564701" cy="73606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64701" cy="736067"/>
            </a:xfrm>
            <a:custGeom>
              <a:avLst/>
              <a:gdLst/>
              <a:ahLst/>
              <a:cxnLst/>
              <a:rect r="r" b="b" t="t" l="l"/>
              <a:pathLst>
                <a:path h="736067" w="564701">
                  <a:moveTo>
                    <a:pt x="103340" y="0"/>
                  </a:moveTo>
                  <a:lnTo>
                    <a:pt x="461361" y="0"/>
                  </a:lnTo>
                  <a:cubicBezTo>
                    <a:pt x="518434" y="0"/>
                    <a:pt x="564701" y="46267"/>
                    <a:pt x="564701" y="103340"/>
                  </a:cubicBezTo>
                  <a:lnTo>
                    <a:pt x="564701" y="632727"/>
                  </a:lnTo>
                  <a:cubicBezTo>
                    <a:pt x="564701" y="689800"/>
                    <a:pt x="518434" y="736067"/>
                    <a:pt x="461361" y="736067"/>
                  </a:cubicBezTo>
                  <a:lnTo>
                    <a:pt x="103340" y="736067"/>
                  </a:lnTo>
                  <a:cubicBezTo>
                    <a:pt x="46267" y="736067"/>
                    <a:pt x="0" y="689800"/>
                    <a:pt x="0" y="632727"/>
                  </a:cubicBezTo>
                  <a:lnTo>
                    <a:pt x="0" y="103340"/>
                  </a:lnTo>
                  <a:cubicBezTo>
                    <a:pt x="0" y="46267"/>
                    <a:pt x="46267" y="0"/>
                    <a:pt x="103340" y="0"/>
                  </a:cubicBezTo>
                  <a:close/>
                </a:path>
              </a:pathLst>
            </a:custGeom>
            <a:blipFill>
              <a:blip r:embed="rId4"/>
              <a:stretch>
                <a:fillRect l="-43986" t="-68754" r="-64228" b="-4449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1271566" y="8455489"/>
            <a:ext cx="3446195" cy="43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091" b="true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Antonia Moga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70239" y="8455489"/>
            <a:ext cx="3446195" cy="43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091" b="true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Anca Magui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20121" y="8455489"/>
            <a:ext cx="3446195" cy="431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3091" b="true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Mădălina Mera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34755" y="1028700"/>
            <a:ext cx="1820047" cy="1230366"/>
          </a:xfrm>
          <a:custGeom>
            <a:avLst/>
            <a:gdLst/>
            <a:ahLst/>
            <a:cxnLst/>
            <a:rect r="r" b="b" t="t" l="l"/>
            <a:pathLst>
              <a:path h="1230366" w="1820047">
                <a:moveTo>
                  <a:pt x="0" y="0"/>
                </a:moveTo>
                <a:lnTo>
                  <a:pt x="1820046" y="0"/>
                </a:lnTo>
                <a:lnTo>
                  <a:pt x="1820046" y="1230366"/>
                </a:lnTo>
                <a:lnTo>
                  <a:pt x="0" y="12303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714" t="-39939" r="-6942" b="-2966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166594" y="1028700"/>
            <a:ext cx="1092706" cy="1092706"/>
          </a:xfrm>
          <a:custGeom>
            <a:avLst/>
            <a:gdLst/>
            <a:ahLst/>
            <a:cxnLst/>
            <a:rect r="r" b="b" t="t" l="l"/>
            <a:pathLst>
              <a:path h="1092706" w="1092706">
                <a:moveTo>
                  <a:pt x="0" y="0"/>
                </a:moveTo>
                <a:lnTo>
                  <a:pt x="1092706" y="0"/>
                </a:lnTo>
                <a:lnTo>
                  <a:pt x="1092706" y="1092706"/>
                </a:lnTo>
                <a:lnTo>
                  <a:pt x="0" y="10927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954963" y="959870"/>
            <a:ext cx="1235859" cy="1230366"/>
          </a:xfrm>
          <a:custGeom>
            <a:avLst/>
            <a:gdLst/>
            <a:ahLst/>
            <a:cxnLst/>
            <a:rect r="r" b="b" t="t" l="l"/>
            <a:pathLst>
              <a:path h="1230366" w="1235859">
                <a:moveTo>
                  <a:pt x="0" y="0"/>
                </a:moveTo>
                <a:lnTo>
                  <a:pt x="1235859" y="0"/>
                </a:lnTo>
                <a:lnTo>
                  <a:pt x="1235859" y="1230366"/>
                </a:lnTo>
                <a:lnTo>
                  <a:pt x="0" y="12303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016779" y="1114425"/>
            <a:ext cx="4254443" cy="1276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6"/>
              </a:lnSpc>
            </a:pPr>
            <a:r>
              <a:rPr lang="en-US" b="true" sz="9005">
                <a:solidFill>
                  <a:srgbClr val="093FB4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ECHIPA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002541" y="2390487"/>
            <a:ext cx="4268680" cy="3883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99"/>
              </a:lnSpc>
              <a:spcBef>
                <a:spcPct val="0"/>
              </a:spcBef>
            </a:pPr>
            <a:r>
              <a:rPr lang="en-US" sz="2582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 DEZVOLTARE DENTALSIM</a:t>
            </a:r>
          </a:p>
        </p:txBody>
      </p:sp>
    </p:spTree>
  </p:cSld>
  <p:clrMapOvr>
    <a:masterClrMapping/>
  </p:clrMapOvr>
  <p:transition spd="fast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672160" y="357034"/>
            <a:ext cx="6615840" cy="9929966"/>
          </a:xfrm>
          <a:custGeom>
            <a:avLst/>
            <a:gdLst/>
            <a:ahLst/>
            <a:cxnLst/>
            <a:rect r="r" b="b" t="t" l="l"/>
            <a:pathLst>
              <a:path h="9929966" w="6615840">
                <a:moveTo>
                  <a:pt x="0" y="0"/>
                </a:moveTo>
                <a:lnTo>
                  <a:pt x="6615840" y="0"/>
                </a:lnTo>
                <a:lnTo>
                  <a:pt x="6615840" y="9929966"/>
                </a:lnTo>
                <a:lnTo>
                  <a:pt x="0" y="99299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42374" y="2371971"/>
            <a:ext cx="9587823" cy="3424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96253" indent="-348127" lvl="1">
              <a:lnSpc>
                <a:spcPts val="5482"/>
              </a:lnSpc>
              <a:buFont typeface="Arial"/>
              <a:buChar char="•"/>
            </a:pPr>
            <a:r>
              <a:rPr lang="en-US" sz="3224">
                <a:solidFill>
                  <a:srgbClr val="231815"/>
                </a:solidFill>
                <a:latin typeface="Open Sans"/>
                <a:ea typeface="Open Sans"/>
                <a:cs typeface="Open Sans"/>
                <a:sym typeface="Open Sans"/>
              </a:rPr>
              <a:t>expunere limitată la pacienți reali  </a:t>
            </a:r>
          </a:p>
          <a:p>
            <a:pPr algn="l" marL="696253" indent="-348127" lvl="1">
              <a:lnSpc>
                <a:spcPts val="5482"/>
              </a:lnSpc>
              <a:buFont typeface="Arial"/>
              <a:buChar char="•"/>
            </a:pPr>
            <a:r>
              <a:rPr lang="en-US" sz="3224">
                <a:solidFill>
                  <a:srgbClr val="231815"/>
                </a:solidFill>
                <a:latin typeface="Open Sans"/>
                <a:ea typeface="Open Sans"/>
                <a:cs typeface="Open Sans"/>
                <a:sym typeface="Open Sans"/>
              </a:rPr>
              <a:t>cazuri rare = întâlnite abia în practică  </a:t>
            </a:r>
          </a:p>
          <a:p>
            <a:pPr algn="l" marL="696253" indent="-348127" lvl="1">
              <a:lnSpc>
                <a:spcPts val="5482"/>
              </a:lnSpc>
              <a:buFont typeface="Arial"/>
              <a:buChar char="•"/>
            </a:pPr>
            <a:r>
              <a:rPr lang="en-US" sz="3224">
                <a:solidFill>
                  <a:srgbClr val="231815"/>
                </a:solidFill>
                <a:latin typeface="Open Sans"/>
                <a:ea typeface="Open Sans"/>
                <a:cs typeface="Open Sans"/>
                <a:sym typeface="Open Sans"/>
              </a:rPr>
              <a:t>anxietate clinică la prima anamneză reală  </a:t>
            </a:r>
          </a:p>
          <a:p>
            <a:pPr algn="l" marL="696253" indent="-348127" lvl="1">
              <a:lnSpc>
                <a:spcPts val="5482"/>
              </a:lnSpc>
              <a:buFont typeface="Arial"/>
              <a:buChar char="•"/>
            </a:pPr>
            <a:r>
              <a:rPr lang="en-US" sz="3224">
                <a:solidFill>
                  <a:srgbClr val="231815"/>
                </a:solidFill>
                <a:latin typeface="Open Sans"/>
                <a:ea typeface="Open Sans"/>
                <a:cs typeface="Open Sans"/>
                <a:sym typeface="Open Sans"/>
              </a:rPr>
              <a:t>tranziție dificilă teorie → diagnostic  </a:t>
            </a:r>
          </a:p>
          <a:p>
            <a:pPr algn="l" marL="696253" indent="-348127" lvl="1">
              <a:lnSpc>
                <a:spcPts val="5482"/>
              </a:lnSpc>
              <a:buFont typeface="Arial"/>
              <a:buChar char="•"/>
            </a:pPr>
            <a:r>
              <a:rPr lang="en-US" sz="3224">
                <a:solidFill>
                  <a:srgbClr val="231815"/>
                </a:solidFill>
                <a:latin typeface="Open Sans"/>
                <a:ea typeface="Open Sans"/>
                <a:cs typeface="Open Sans"/>
                <a:sym typeface="Open Sans"/>
              </a:rPr>
              <a:t>metode actuale costisitoare 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42374" y="1228725"/>
            <a:ext cx="9335953" cy="717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81"/>
              </a:lnSpc>
            </a:pPr>
            <a:r>
              <a:rPr lang="en-US" sz="6024" b="true">
                <a:solidFill>
                  <a:srgbClr val="2180C1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PROBLEMA ÎNTÂLNITĂ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146960"/>
            <a:ext cx="7635271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6"/>
              </a:lnSpc>
              <a:spcBef>
                <a:spcPct val="0"/>
              </a:spcBef>
            </a:pPr>
            <a:r>
              <a:rPr lang="en-US" b="true" sz="2830">
                <a:solidFill>
                  <a:srgbClr val="0864B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Insight</a:t>
            </a:r>
            <a:r>
              <a:rPr lang="en-US" sz="2830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: în stomatologie, diagnosticul este  </a:t>
            </a:r>
          </a:p>
          <a:p>
            <a:pPr algn="l" marL="611005" indent="-305502" lvl="1">
              <a:lnSpc>
                <a:spcPts val="3396"/>
              </a:lnSpc>
              <a:buFont typeface="Arial"/>
              <a:buChar char="•"/>
            </a:pPr>
            <a:r>
              <a:rPr lang="en-US" sz="2830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conversațional  </a:t>
            </a:r>
          </a:p>
          <a:p>
            <a:pPr algn="l" marL="611005" indent="-305502" lvl="1">
              <a:lnSpc>
                <a:spcPts val="3396"/>
              </a:lnSpc>
              <a:buFont typeface="Arial"/>
              <a:buChar char="•"/>
            </a:pPr>
            <a:r>
              <a:rPr lang="en-US" sz="2830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diferențial  </a:t>
            </a:r>
          </a:p>
          <a:p>
            <a:pPr algn="l" marL="611005" indent="-305502" lvl="1">
              <a:lnSpc>
                <a:spcPts val="3396"/>
              </a:lnSpc>
              <a:buFont typeface="Arial"/>
              <a:buChar char="•"/>
            </a:pPr>
            <a:r>
              <a:rPr lang="en-US" sz="2830">
                <a:solidFill>
                  <a:srgbClr val="0864BA"/>
                </a:solidFill>
                <a:latin typeface="Open Sans"/>
                <a:ea typeface="Open Sans"/>
                <a:cs typeface="Open Sans"/>
                <a:sym typeface="Open Sans"/>
              </a:rPr>
              <a:t>bazat pe simptome → ceea ce manualele nu antrenează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98094"/>
            <a:ext cx="4666404" cy="4071664"/>
            <a:chOff x="0" y="0"/>
            <a:chExt cx="722948" cy="630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2948" cy="630807"/>
            </a:xfrm>
            <a:custGeom>
              <a:avLst/>
              <a:gdLst/>
              <a:ahLst/>
              <a:cxnLst/>
              <a:rect r="r" b="b" t="t" l="l"/>
              <a:pathLst>
                <a:path h="630807" w="722948">
                  <a:moveTo>
                    <a:pt x="38159" y="0"/>
                  </a:moveTo>
                  <a:lnTo>
                    <a:pt x="684789" y="0"/>
                  </a:lnTo>
                  <a:cubicBezTo>
                    <a:pt x="705864" y="0"/>
                    <a:pt x="722948" y="17084"/>
                    <a:pt x="722948" y="38159"/>
                  </a:cubicBezTo>
                  <a:lnTo>
                    <a:pt x="722948" y="592649"/>
                  </a:lnTo>
                  <a:cubicBezTo>
                    <a:pt x="722948" y="613723"/>
                    <a:pt x="705864" y="630807"/>
                    <a:pt x="684789" y="630807"/>
                  </a:cubicBezTo>
                  <a:lnTo>
                    <a:pt x="38159" y="630807"/>
                  </a:lnTo>
                  <a:cubicBezTo>
                    <a:pt x="28038" y="630807"/>
                    <a:pt x="18333" y="626787"/>
                    <a:pt x="11176" y="619631"/>
                  </a:cubicBezTo>
                  <a:cubicBezTo>
                    <a:pt x="4020" y="612475"/>
                    <a:pt x="0" y="602769"/>
                    <a:pt x="0" y="592649"/>
                  </a:cubicBezTo>
                  <a:lnTo>
                    <a:pt x="0" y="38159"/>
                  </a:lnTo>
                  <a:cubicBezTo>
                    <a:pt x="0" y="28038"/>
                    <a:pt x="4020" y="18333"/>
                    <a:pt x="11176" y="11176"/>
                  </a:cubicBezTo>
                  <a:cubicBezTo>
                    <a:pt x="18333" y="4020"/>
                    <a:pt x="28038" y="0"/>
                    <a:pt x="38159" y="0"/>
                  </a:cubicBezTo>
                  <a:close/>
                </a:path>
              </a:pathLst>
            </a:custGeom>
            <a:blipFill>
              <a:blip r:embed="rId3"/>
              <a:stretch>
                <a:fillRect l="-41327" t="-4749" r="0" b="-303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9287" y="1028700"/>
            <a:ext cx="5026018" cy="3546974"/>
            <a:chOff x="0" y="0"/>
            <a:chExt cx="5995730" cy="4231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5730" cy="4129722"/>
            </a:xfrm>
            <a:custGeom>
              <a:avLst/>
              <a:gdLst/>
              <a:ahLst/>
              <a:cxnLst/>
              <a:rect r="r" b="b" t="t" l="l"/>
              <a:pathLst>
                <a:path h="4129722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4129722"/>
                  </a:lnTo>
                  <a:lnTo>
                    <a:pt x="0" y="4129722"/>
                  </a:lnTo>
                  <a:close/>
                </a:path>
              </a:pathLst>
            </a:custGeom>
            <a:solidFill>
              <a:srgbClr val="A6CF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5730" cy="4231322"/>
            </a:xfrm>
            <a:custGeom>
              <a:avLst/>
              <a:gdLst/>
              <a:ahLst/>
              <a:cxnLst/>
              <a:rect r="r" b="b" t="t" l="l"/>
              <a:pathLst>
                <a:path h="4231322" w="5995730">
                  <a:moveTo>
                    <a:pt x="0" y="4129722"/>
                  </a:moveTo>
                  <a:lnTo>
                    <a:pt x="5995730" y="4129722"/>
                  </a:lnTo>
                  <a:lnTo>
                    <a:pt x="5868730" y="4231322"/>
                  </a:lnTo>
                  <a:cubicBezTo>
                    <a:pt x="5868730" y="4231322"/>
                    <a:pt x="4878130" y="4155122"/>
                    <a:pt x="4776530" y="4155122"/>
                  </a:cubicBezTo>
                  <a:lnTo>
                    <a:pt x="1219200" y="4155122"/>
                  </a:lnTo>
                  <a:cubicBezTo>
                    <a:pt x="1117600" y="4155122"/>
                    <a:pt x="127000" y="4231322"/>
                    <a:pt x="127000" y="4231322"/>
                  </a:cubicBezTo>
                  <a:lnTo>
                    <a:pt x="0" y="4129722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4129722"/>
                  </a:lnTo>
                  <a:lnTo>
                    <a:pt x="12700" y="4129722"/>
                  </a:lnTo>
                  <a:lnTo>
                    <a:pt x="12700" y="4117022"/>
                  </a:lnTo>
                  <a:lnTo>
                    <a:pt x="5983030" y="4117022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412972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995730" cy="4177347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NEVOI EDUCAȚIONALE</a:t>
              </a:r>
            </a:p>
            <a:p>
              <a:pPr algn="l">
                <a:lnSpc>
                  <a:spcPts val="930"/>
                </a:lnSpc>
              </a:pP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expunere la cazuri reale înainte de pacient</a:t>
              </a: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antrenament pe patologii rare</a:t>
              </a: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feedback + corectare diferențială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9294" y="1005650"/>
            <a:ext cx="5026018" cy="3564206"/>
            <a:chOff x="0" y="0"/>
            <a:chExt cx="5995730" cy="42518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5730" cy="4150278"/>
            </a:xfrm>
            <a:custGeom>
              <a:avLst/>
              <a:gdLst/>
              <a:ahLst/>
              <a:cxnLst/>
              <a:rect r="r" b="b" t="t" l="l"/>
              <a:pathLst>
                <a:path h="4150278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4150278"/>
                  </a:lnTo>
                  <a:lnTo>
                    <a:pt x="0" y="4150278"/>
                  </a:lnTo>
                  <a:close/>
                </a:path>
              </a:pathLst>
            </a:custGeom>
            <a:solidFill>
              <a:srgbClr val="F4BAD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5730" cy="4251878"/>
            </a:xfrm>
            <a:custGeom>
              <a:avLst/>
              <a:gdLst/>
              <a:ahLst/>
              <a:cxnLst/>
              <a:rect r="r" b="b" t="t" l="l"/>
              <a:pathLst>
                <a:path h="4251878" w="5995730">
                  <a:moveTo>
                    <a:pt x="0" y="4150278"/>
                  </a:moveTo>
                  <a:lnTo>
                    <a:pt x="5995730" y="4150278"/>
                  </a:lnTo>
                  <a:lnTo>
                    <a:pt x="5868730" y="4251878"/>
                  </a:lnTo>
                  <a:cubicBezTo>
                    <a:pt x="5868730" y="4251878"/>
                    <a:pt x="4878130" y="4175678"/>
                    <a:pt x="4776530" y="4175678"/>
                  </a:cubicBezTo>
                  <a:lnTo>
                    <a:pt x="1219200" y="4175678"/>
                  </a:lnTo>
                  <a:cubicBezTo>
                    <a:pt x="1117600" y="4175678"/>
                    <a:pt x="127000" y="4251878"/>
                    <a:pt x="127000" y="4251878"/>
                  </a:cubicBezTo>
                  <a:lnTo>
                    <a:pt x="0" y="4150278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4150278"/>
                  </a:lnTo>
                  <a:lnTo>
                    <a:pt x="12700" y="4150278"/>
                  </a:lnTo>
                  <a:lnTo>
                    <a:pt x="12700" y="4137578"/>
                  </a:lnTo>
                  <a:lnTo>
                    <a:pt x="5983030" y="4137578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4150278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995730" cy="4197903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PROBLEME:</a:t>
              </a:r>
            </a:p>
            <a:p>
              <a:pPr algn="l">
                <a:lnSpc>
                  <a:spcPts val="930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anxietate la primul pacient real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lipsa experienței în anamneză conversațională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teorie ≠ practică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9287" y="4709037"/>
            <a:ext cx="5026018" cy="3097938"/>
            <a:chOff x="0" y="0"/>
            <a:chExt cx="5995730" cy="36956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95730" cy="3594049"/>
            </a:xfrm>
            <a:custGeom>
              <a:avLst/>
              <a:gdLst/>
              <a:ahLst/>
              <a:cxnLst/>
              <a:rect r="r" b="b" t="t" l="l"/>
              <a:pathLst>
                <a:path h="3594049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3594049"/>
                  </a:lnTo>
                  <a:lnTo>
                    <a:pt x="0" y="3594049"/>
                  </a:lnTo>
                  <a:close/>
                </a:path>
              </a:pathLst>
            </a:custGeom>
            <a:solidFill>
              <a:srgbClr val="F9FAF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5730" cy="3695649"/>
            </a:xfrm>
            <a:custGeom>
              <a:avLst/>
              <a:gdLst/>
              <a:ahLst/>
              <a:cxnLst/>
              <a:rect r="r" b="b" t="t" l="l"/>
              <a:pathLst>
                <a:path h="3695649" w="5995730">
                  <a:moveTo>
                    <a:pt x="0" y="3594049"/>
                  </a:moveTo>
                  <a:lnTo>
                    <a:pt x="5995730" y="3594049"/>
                  </a:lnTo>
                  <a:lnTo>
                    <a:pt x="5868730" y="3695649"/>
                  </a:lnTo>
                  <a:cubicBezTo>
                    <a:pt x="5868730" y="3695649"/>
                    <a:pt x="4878130" y="3619449"/>
                    <a:pt x="4776530" y="3619449"/>
                  </a:cubicBezTo>
                  <a:lnTo>
                    <a:pt x="1219200" y="3619449"/>
                  </a:lnTo>
                  <a:cubicBezTo>
                    <a:pt x="1117600" y="3619449"/>
                    <a:pt x="127000" y="3695649"/>
                    <a:pt x="127000" y="3695649"/>
                  </a:cubicBezTo>
                  <a:lnTo>
                    <a:pt x="0" y="3594049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3594049"/>
                  </a:lnTo>
                  <a:lnTo>
                    <a:pt x="12700" y="3594049"/>
                  </a:lnTo>
                  <a:lnTo>
                    <a:pt x="12700" y="3581349"/>
                  </a:lnTo>
                  <a:lnTo>
                    <a:pt x="5983030" y="3581349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3594049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995730" cy="3641674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COMPORTAMENT</a:t>
              </a: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:</a:t>
              </a:r>
            </a:p>
            <a:p>
              <a:pPr algn="l">
                <a:lnSpc>
                  <a:spcPts val="934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învață din manuale + quizuri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evaluată pe pacienți reali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79294" y="4706764"/>
            <a:ext cx="5026018" cy="3100211"/>
            <a:chOff x="0" y="0"/>
            <a:chExt cx="5995730" cy="369836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5730" cy="3596761"/>
            </a:xfrm>
            <a:custGeom>
              <a:avLst/>
              <a:gdLst/>
              <a:ahLst/>
              <a:cxnLst/>
              <a:rect r="r" b="b" t="t" l="l"/>
              <a:pathLst>
                <a:path h="3596761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3596761"/>
                  </a:lnTo>
                  <a:lnTo>
                    <a:pt x="0" y="3596761"/>
                  </a:lnTo>
                  <a:close/>
                </a:path>
              </a:pathLst>
            </a:custGeom>
            <a:solidFill>
              <a:srgbClr val="FFF27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95730" cy="3698361"/>
            </a:xfrm>
            <a:custGeom>
              <a:avLst/>
              <a:gdLst/>
              <a:ahLst/>
              <a:cxnLst/>
              <a:rect r="r" b="b" t="t" l="l"/>
              <a:pathLst>
                <a:path h="3698361" w="5995730">
                  <a:moveTo>
                    <a:pt x="0" y="3596761"/>
                  </a:moveTo>
                  <a:lnTo>
                    <a:pt x="5995730" y="3596761"/>
                  </a:lnTo>
                  <a:lnTo>
                    <a:pt x="5868730" y="3698361"/>
                  </a:lnTo>
                  <a:cubicBezTo>
                    <a:pt x="5868730" y="3698361"/>
                    <a:pt x="4878130" y="3622161"/>
                    <a:pt x="4776530" y="3622161"/>
                  </a:cubicBezTo>
                  <a:lnTo>
                    <a:pt x="1219200" y="3622161"/>
                  </a:lnTo>
                  <a:cubicBezTo>
                    <a:pt x="1117600" y="3622161"/>
                    <a:pt x="127000" y="3698361"/>
                    <a:pt x="127000" y="3698361"/>
                  </a:cubicBezTo>
                  <a:lnTo>
                    <a:pt x="0" y="3596761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3596761"/>
                  </a:lnTo>
                  <a:lnTo>
                    <a:pt x="12700" y="3596761"/>
                  </a:lnTo>
                  <a:lnTo>
                    <a:pt x="12700" y="3584061"/>
                  </a:lnTo>
                  <a:lnTo>
                    <a:pt x="5983030" y="3584061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3596761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995730" cy="3644386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OBIECTIV:</a:t>
              </a:r>
            </a:p>
            <a:p>
              <a:pPr algn="l">
                <a:lnSpc>
                  <a:spcPts val="934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să fie pregătită înainte de clinică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081850"/>
            <a:ext cx="4666404" cy="5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4060" spc="2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PERSONA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6355650"/>
            <a:ext cx="5154440" cy="2902650"/>
            <a:chOff x="0" y="0"/>
            <a:chExt cx="6872587" cy="38702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4372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NUME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21885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VÂRSTĂ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773759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OCUPAȚIE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630178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UNIVERSITATE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89987" y="2607794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UMF Cluj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89987" y="47625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Alexandra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89987" y="1757012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Studentă, anul IV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889987" y="899500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522968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SPECIALIZARE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889987" y="3500583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Medicină Dentară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506802" y="8253931"/>
            <a:ext cx="10752498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941"/>
              </a:lnSpc>
              <a:spcBef>
                <a:spcPct val="0"/>
              </a:spcBef>
            </a:pPr>
            <a:r>
              <a:rPr lang="en-US" b="true" sz="4117">
                <a:solidFill>
                  <a:srgbClr val="ACC7E6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“Știu</a:t>
            </a:r>
            <a:r>
              <a:rPr lang="en-US" b="true" sz="4117">
                <a:solidFill>
                  <a:srgbClr val="ACC7E6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 teoria, dar nu știu ce să întreb.”</a:t>
            </a:r>
          </a:p>
          <a:p>
            <a:pPr algn="r">
              <a:lnSpc>
                <a:spcPts val="3741"/>
              </a:lnSpc>
            </a:pPr>
            <a:r>
              <a:rPr lang="en-US" sz="3117">
                <a:solidFill>
                  <a:srgbClr val="ACC7E6"/>
                </a:solidFill>
                <a:latin typeface="Open Sans"/>
                <a:ea typeface="Open Sans"/>
                <a:cs typeface="Open Sans"/>
                <a:sym typeface="Open Sans"/>
              </a:rPr>
              <a:t>- Alexandra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47" r="0" b="-1674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798094"/>
            <a:ext cx="4666404" cy="4071664"/>
            <a:chOff x="0" y="0"/>
            <a:chExt cx="722948" cy="6308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22948" cy="630807"/>
            </a:xfrm>
            <a:custGeom>
              <a:avLst/>
              <a:gdLst/>
              <a:ahLst/>
              <a:cxnLst/>
              <a:rect r="r" b="b" t="t" l="l"/>
              <a:pathLst>
                <a:path h="630807" w="722948">
                  <a:moveTo>
                    <a:pt x="38159" y="0"/>
                  </a:moveTo>
                  <a:lnTo>
                    <a:pt x="684789" y="0"/>
                  </a:lnTo>
                  <a:cubicBezTo>
                    <a:pt x="705864" y="0"/>
                    <a:pt x="722948" y="17084"/>
                    <a:pt x="722948" y="38159"/>
                  </a:cubicBezTo>
                  <a:lnTo>
                    <a:pt x="722948" y="592649"/>
                  </a:lnTo>
                  <a:cubicBezTo>
                    <a:pt x="722948" y="613723"/>
                    <a:pt x="705864" y="630807"/>
                    <a:pt x="684789" y="630807"/>
                  </a:cubicBezTo>
                  <a:lnTo>
                    <a:pt x="38159" y="630807"/>
                  </a:lnTo>
                  <a:cubicBezTo>
                    <a:pt x="28038" y="630807"/>
                    <a:pt x="18333" y="626787"/>
                    <a:pt x="11176" y="619631"/>
                  </a:cubicBezTo>
                  <a:cubicBezTo>
                    <a:pt x="4020" y="612475"/>
                    <a:pt x="0" y="602769"/>
                    <a:pt x="0" y="592649"/>
                  </a:cubicBezTo>
                  <a:lnTo>
                    <a:pt x="0" y="38159"/>
                  </a:lnTo>
                  <a:cubicBezTo>
                    <a:pt x="0" y="28038"/>
                    <a:pt x="4020" y="18333"/>
                    <a:pt x="11176" y="11176"/>
                  </a:cubicBezTo>
                  <a:cubicBezTo>
                    <a:pt x="18333" y="4020"/>
                    <a:pt x="28038" y="0"/>
                    <a:pt x="38159" y="0"/>
                  </a:cubicBezTo>
                  <a:close/>
                </a:path>
              </a:pathLst>
            </a:custGeom>
            <a:blipFill>
              <a:blip r:embed="rId3"/>
              <a:stretch>
                <a:fillRect l="-41327" t="-4749" r="0" b="-3035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699287" y="1028700"/>
            <a:ext cx="5026018" cy="3546974"/>
            <a:chOff x="0" y="0"/>
            <a:chExt cx="5995730" cy="42313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995730" cy="4129722"/>
            </a:xfrm>
            <a:custGeom>
              <a:avLst/>
              <a:gdLst/>
              <a:ahLst/>
              <a:cxnLst/>
              <a:rect r="r" b="b" t="t" l="l"/>
              <a:pathLst>
                <a:path h="4129722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4129722"/>
                  </a:lnTo>
                  <a:lnTo>
                    <a:pt x="0" y="4129722"/>
                  </a:lnTo>
                  <a:close/>
                </a:path>
              </a:pathLst>
            </a:custGeom>
            <a:solidFill>
              <a:srgbClr val="A6CF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995730" cy="4231322"/>
            </a:xfrm>
            <a:custGeom>
              <a:avLst/>
              <a:gdLst/>
              <a:ahLst/>
              <a:cxnLst/>
              <a:rect r="r" b="b" t="t" l="l"/>
              <a:pathLst>
                <a:path h="4231322" w="5995730">
                  <a:moveTo>
                    <a:pt x="0" y="4129722"/>
                  </a:moveTo>
                  <a:lnTo>
                    <a:pt x="5995730" y="4129722"/>
                  </a:lnTo>
                  <a:lnTo>
                    <a:pt x="5868730" y="4231322"/>
                  </a:lnTo>
                  <a:cubicBezTo>
                    <a:pt x="5868730" y="4231322"/>
                    <a:pt x="4878130" y="4155122"/>
                    <a:pt x="4776530" y="4155122"/>
                  </a:cubicBezTo>
                  <a:lnTo>
                    <a:pt x="1219200" y="4155122"/>
                  </a:lnTo>
                  <a:cubicBezTo>
                    <a:pt x="1117600" y="4155122"/>
                    <a:pt x="127000" y="4231322"/>
                    <a:pt x="127000" y="4231322"/>
                  </a:cubicBezTo>
                  <a:lnTo>
                    <a:pt x="0" y="4129722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4129722"/>
                  </a:lnTo>
                  <a:lnTo>
                    <a:pt x="12700" y="4129722"/>
                  </a:lnTo>
                  <a:lnTo>
                    <a:pt x="12700" y="4117022"/>
                  </a:lnTo>
                  <a:lnTo>
                    <a:pt x="5983030" y="4117022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412972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5995730" cy="4177347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NEVOI EDUCAȚIONALE</a:t>
              </a:r>
            </a:p>
            <a:p>
              <a:pPr algn="l">
                <a:lnSpc>
                  <a:spcPts val="930"/>
                </a:lnSpc>
              </a:pP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expunere la cazuri reale înainte de pacient</a:t>
              </a: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antrenament pe patologii rare</a:t>
              </a:r>
            </a:p>
            <a:p>
              <a:pPr algn="l" marL="513984" indent="-256992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feedback + corectare diferențială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79294" y="1005650"/>
            <a:ext cx="5026018" cy="3564206"/>
            <a:chOff x="0" y="0"/>
            <a:chExt cx="5995730" cy="42518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95730" cy="4150278"/>
            </a:xfrm>
            <a:custGeom>
              <a:avLst/>
              <a:gdLst/>
              <a:ahLst/>
              <a:cxnLst/>
              <a:rect r="r" b="b" t="t" l="l"/>
              <a:pathLst>
                <a:path h="4150278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4150278"/>
                  </a:lnTo>
                  <a:lnTo>
                    <a:pt x="0" y="4150278"/>
                  </a:lnTo>
                  <a:close/>
                </a:path>
              </a:pathLst>
            </a:custGeom>
            <a:solidFill>
              <a:srgbClr val="F4BAD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5730" cy="4251878"/>
            </a:xfrm>
            <a:custGeom>
              <a:avLst/>
              <a:gdLst/>
              <a:ahLst/>
              <a:cxnLst/>
              <a:rect r="r" b="b" t="t" l="l"/>
              <a:pathLst>
                <a:path h="4251878" w="5995730">
                  <a:moveTo>
                    <a:pt x="0" y="4150278"/>
                  </a:moveTo>
                  <a:lnTo>
                    <a:pt x="5995730" y="4150278"/>
                  </a:lnTo>
                  <a:lnTo>
                    <a:pt x="5868730" y="4251878"/>
                  </a:lnTo>
                  <a:cubicBezTo>
                    <a:pt x="5868730" y="4251878"/>
                    <a:pt x="4878130" y="4175678"/>
                    <a:pt x="4776530" y="4175678"/>
                  </a:cubicBezTo>
                  <a:lnTo>
                    <a:pt x="1219200" y="4175678"/>
                  </a:lnTo>
                  <a:cubicBezTo>
                    <a:pt x="1117600" y="4175678"/>
                    <a:pt x="127000" y="4251878"/>
                    <a:pt x="127000" y="4251878"/>
                  </a:cubicBezTo>
                  <a:lnTo>
                    <a:pt x="0" y="4150278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4150278"/>
                  </a:lnTo>
                  <a:lnTo>
                    <a:pt x="12700" y="4150278"/>
                  </a:lnTo>
                  <a:lnTo>
                    <a:pt x="12700" y="4137578"/>
                  </a:lnTo>
                  <a:lnTo>
                    <a:pt x="5983030" y="4137578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4150278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5995730" cy="4197903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PROBLEME:</a:t>
              </a:r>
            </a:p>
            <a:p>
              <a:pPr algn="l">
                <a:lnSpc>
                  <a:spcPts val="930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anxietate la primul pacient real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lipsa experienței în anamneză conversațională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teorie ≠ practică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99287" y="4709037"/>
            <a:ext cx="5026018" cy="3097938"/>
            <a:chOff x="0" y="0"/>
            <a:chExt cx="5995730" cy="36956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995730" cy="3594049"/>
            </a:xfrm>
            <a:custGeom>
              <a:avLst/>
              <a:gdLst/>
              <a:ahLst/>
              <a:cxnLst/>
              <a:rect r="r" b="b" t="t" l="l"/>
              <a:pathLst>
                <a:path h="3594049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3594049"/>
                  </a:lnTo>
                  <a:lnTo>
                    <a:pt x="0" y="3594049"/>
                  </a:lnTo>
                  <a:close/>
                </a:path>
              </a:pathLst>
            </a:custGeom>
            <a:solidFill>
              <a:srgbClr val="F9FAFC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95730" cy="3695649"/>
            </a:xfrm>
            <a:custGeom>
              <a:avLst/>
              <a:gdLst/>
              <a:ahLst/>
              <a:cxnLst/>
              <a:rect r="r" b="b" t="t" l="l"/>
              <a:pathLst>
                <a:path h="3695649" w="5995730">
                  <a:moveTo>
                    <a:pt x="0" y="3594049"/>
                  </a:moveTo>
                  <a:lnTo>
                    <a:pt x="5995730" y="3594049"/>
                  </a:lnTo>
                  <a:lnTo>
                    <a:pt x="5868730" y="3695649"/>
                  </a:lnTo>
                  <a:cubicBezTo>
                    <a:pt x="5868730" y="3695649"/>
                    <a:pt x="4878130" y="3619449"/>
                    <a:pt x="4776530" y="3619449"/>
                  </a:cubicBezTo>
                  <a:lnTo>
                    <a:pt x="1219200" y="3619449"/>
                  </a:lnTo>
                  <a:cubicBezTo>
                    <a:pt x="1117600" y="3619449"/>
                    <a:pt x="127000" y="3695649"/>
                    <a:pt x="127000" y="3695649"/>
                  </a:cubicBezTo>
                  <a:lnTo>
                    <a:pt x="0" y="3594049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3594049"/>
                  </a:lnTo>
                  <a:lnTo>
                    <a:pt x="12700" y="3594049"/>
                  </a:lnTo>
                  <a:lnTo>
                    <a:pt x="12700" y="3581349"/>
                  </a:lnTo>
                  <a:lnTo>
                    <a:pt x="5983030" y="3581349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3594049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5995730" cy="3641674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COMPORTAMENT</a:t>
              </a: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:</a:t>
              </a:r>
            </a:p>
            <a:p>
              <a:pPr algn="l">
                <a:lnSpc>
                  <a:spcPts val="934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învață din manuale + quizuri</a:t>
              </a: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evaluată pe pacienți reali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979294" y="4706764"/>
            <a:ext cx="5026018" cy="3097938"/>
            <a:chOff x="0" y="0"/>
            <a:chExt cx="5995730" cy="369564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5995730" cy="3594049"/>
            </a:xfrm>
            <a:custGeom>
              <a:avLst/>
              <a:gdLst/>
              <a:ahLst/>
              <a:cxnLst/>
              <a:rect r="r" b="b" t="t" l="l"/>
              <a:pathLst>
                <a:path h="3594049" w="5995730">
                  <a:moveTo>
                    <a:pt x="0" y="0"/>
                  </a:moveTo>
                  <a:lnTo>
                    <a:pt x="5995730" y="0"/>
                  </a:lnTo>
                  <a:lnTo>
                    <a:pt x="5995730" y="3594049"/>
                  </a:lnTo>
                  <a:lnTo>
                    <a:pt x="0" y="3594049"/>
                  </a:lnTo>
                  <a:close/>
                </a:path>
              </a:pathLst>
            </a:custGeom>
            <a:solidFill>
              <a:srgbClr val="FFF27D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5995730" cy="3695649"/>
            </a:xfrm>
            <a:custGeom>
              <a:avLst/>
              <a:gdLst/>
              <a:ahLst/>
              <a:cxnLst/>
              <a:rect r="r" b="b" t="t" l="l"/>
              <a:pathLst>
                <a:path h="3695649" w="5995730">
                  <a:moveTo>
                    <a:pt x="0" y="3594049"/>
                  </a:moveTo>
                  <a:lnTo>
                    <a:pt x="5995730" y="3594049"/>
                  </a:lnTo>
                  <a:lnTo>
                    <a:pt x="5868730" y="3695649"/>
                  </a:lnTo>
                  <a:cubicBezTo>
                    <a:pt x="5868730" y="3695649"/>
                    <a:pt x="4878130" y="3619449"/>
                    <a:pt x="4776530" y="3619449"/>
                  </a:cubicBezTo>
                  <a:lnTo>
                    <a:pt x="1219200" y="3619449"/>
                  </a:lnTo>
                  <a:cubicBezTo>
                    <a:pt x="1117600" y="3619449"/>
                    <a:pt x="127000" y="3695649"/>
                    <a:pt x="127000" y="3695649"/>
                  </a:cubicBezTo>
                  <a:lnTo>
                    <a:pt x="0" y="3594049"/>
                  </a:lnTo>
                  <a:lnTo>
                    <a:pt x="0" y="0"/>
                  </a:lnTo>
                  <a:lnTo>
                    <a:pt x="5995730" y="0"/>
                  </a:lnTo>
                  <a:lnTo>
                    <a:pt x="5995730" y="3594049"/>
                  </a:lnTo>
                  <a:lnTo>
                    <a:pt x="12700" y="3594049"/>
                  </a:lnTo>
                  <a:lnTo>
                    <a:pt x="12700" y="3581349"/>
                  </a:lnTo>
                  <a:lnTo>
                    <a:pt x="5983030" y="3581349"/>
                  </a:lnTo>
                  <a:lnTo>
                    <a:pt x="5983030" y="12700"/>
                  </a:lnTo>
                  <a:lnTo>
                    <a:pt x="12700" y="12700"/>
                  </a:lnTo>
                  <a:lnTo>
                    <a:pt x="12700" y="3594049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5995730" cy="3641674"/>
            </a:xfrm>
            <a:prstGeom prst="rect">
              <a:avLst/>
            </a:prstGeom>
          </p:spPr>
          <p:txBody>
            <a:bodyPr anchor="t" rtlCol="false" tIns="227114" lIns="227114" bIns="227114" rIns="227114"/>
            <a:lstStyle/>
            <a:p>
              <a:pPr algn="l">
                <a:lnSpc>
                  <a:spcPts val="3332"/>
                </a:lnSpc>
              </a:pPr>
              <a:r>
                <a:rPr lang="en-US" sz="238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OBIECTIV:</a:t>
              </a:r>
            </a:p>
            <a:p>
              <a:pPr algn="l">
                <a:lnSpc>
                  <a:spcPts val="934"/>
                </a:lnSpc>
              </a:pPr>
            </a:p>
            <a:p>
              <a:pPr algn="l" marL="513987" indent="-256994" lvl="1">
                <a:lnSpc>
                  <a:spcPts val="3332"/>
                </a:lnSpc>
                <a:buFont typeface="Arial"/>
                <a:buChar char="•"/>
              </a:pPr>
              <a:r>
                <a:rPr lang="en-US" sz="238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să fie pregătită înainte de clinică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28700" y="1081850"/>
            <a:ext cx="4666404" cy="536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19"/>
              </a:lnSpc>
            </a:pPr>
            <a:r>
              <a:rPr lang="en-US" b="true" sz="4060" spc="25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USER PERSONA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028700" y="6355650"/>
            <a:ext cx="5154440" cy="2902650"/>
            <a:chOff x="0" y="0"/>
            <a:chExt cx="6872587" cy="3870200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64372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NUME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921885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VÂRSTĂ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773759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OCUPAȚIE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630178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UNIVERSITATE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2889987" y="2607794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UMF Cluj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2889987" y="47625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Alexandra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889987" y="1757012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Studentă, anul IV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2889987" y="899500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23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3522968"/>
              <a:ext cx="2969007" cy="34723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0"/>
                </a:lnSpc>
              </a:pPr>
              <a:r>
                <a:rPr lang="en-US" b="true" sz="1920" spc="8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SPECIALIZARE</a:t>
              </a:r>
            </a:p>
          </p:txBody>
        </p:sp>
        <p:sp>
          <p:nvSpPr>
            <p:cNvPr name="TextBox 32" id="32"/>
            <p:cNvSpPr txBox="true"/>
            <p:nvPr/>
          </p:nvSpPr>
          <p:spPr>
            <a:xfrm rot="0">
              <a:off x="2889987" y="3500583"/>
              <a:ext cx="3982600" cy="369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064"/>
                </a:lnSpc>
              </a:pPr>
              <a:r>
                <a:rPr lang="en-US" sz="2064" spc="15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Medicină Dentară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6699287" y="8039100"/>
            <a:ext cx="10560013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852"/>
              </a:lnSpc>
              <a:spcBef>
                <a:spcPct val="0"/>
              </a:spcBef>
            </a:pPr>
            <a:r>
              <a:rPr lang="en-US" b="true" sz="4044">
                <a:solidFill>
                  <a:srgbClr val="ACC7E6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Are nevoie de simulare clinică repetabilă și feedback formativ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64B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9547819">
            <a:off x="9909328" y="5798504"/>
            <a:ext cx="11220752" cy="6363101"/>
          </a:xfrm>
          <a:custGeom>
            <a:avLst/>
            <a:gdLst/>
            <a:ahLst/>
            <a:cxnLst/>
            <a:rect r="r" b="b" t="t" l="l"/>
            <a:pathLst>
              <a:path h="6363101" w="11220752">
                <a:moveTo>
                  <a:pt x="0" y="0"/>
                </a:moveTo>
                <a:lnTo>
                  <a:pt x="11220751" y="0"/>
                </a:lnTo>
                <a:lnTo>
                  <a:pt x="11220751" y="6363101"/>
                </a:lnTo>
                <a:lnTo>
                  <a:pt x="0" y="63631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298752" y="3800475"/>
            <a:ext cx="13690496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77"/>
              </a:lnSpc>
              <a:spcBef>
                <a:spcPct val="0"/>
              </a:spcBef>
            </a:pPr>
            <a:r>
              <a:rPr lang="en-US" b="true" sz="4397">
                <a:solidFill>
                  <a:srgbClr val="FFFFFF"/>
                </a:solidFill>
                <a:latin typeface="Open Sans Semi-Bold"/>
                <a:ea typeface="Open Sans Semi-Bold"/>
                <a:cs typeface="Open Sans Semi-Bold"/>
                <a:sym typeface="Open Sans Semi-Bold"/>
              </a:rPr>
              <a:t>Oferim studenților la stomatologie un mediu de simulare sigur și accesibil, care transformă teoria în experiență clinică și construiește încrederea necesară pentru primul pacient real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3049116" cy="1791488"/>
          </a:xfrm>
          <a:custGeom>
            <a:avLst/>
            <a:gdLst/>
            <a:ahLst/>
            <a:cxnLst/>
            <a:rect r="r" b="b" t="t" l="l"/>
            <a:pathLst>
              <a:path h="1791488" w="3049116">
                <a:moveTo>
                  <a:pt x="0" y="0"/>
                </a:moveTo>
                <a:lnTo>
                  <a:pt x="3049116" y="0"/>
                </a:lnTo>
                <a:lnTo>
                  <a:pt x="3049116" y="1791488"/>
                </a:lnTo>
                <a:lnTo>
                  <a:pt x="0" y="179148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8767" r="0" b="-3143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192020" y="1555873"/>
            <a:ext cx="5903961" cy="737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7"/>
              </a:lnSpc>
              <a:spcBef>
                <a:spcPct val="0"/>
              </a:spcBef>
            </a:pPr>
            <a:r>
              <a:rPr lang="en-US" sz="4856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VALUE PROPOSITION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375"/>
            <a:ext cx="4233337" cy="67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2"/>
              </a:lnSpc>
            </a:pPr>
            <a:r>
              <a:rPr lang="en-US" b="true" sz="4890">
                <a:solidFill>
                  <a:srgbClr val="0057F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MARKET SIZE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0057972" y="449785"/>
            <a:ext cx="7855994" cy="752380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028700" y="1922936"/>
            <a:ext cx="5279125" cy="356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84"/>
              </a:lnSpc>
            </a:pPr>
            <a:r>
              <a:rPr lang="en-US" sz="1862" b="true">
                <a:solidFill>
                  <a:srgbClr val="222222"/>
                </a:solidFill>
                <a:latin typeface="Poppins Bold"/>
                <a:ea typeface="Poppins Bold"/>
                <a:cs typeface="Poppins Bold"/>
                <a:sym typeface="Poppins Bold"/>
              </a:rPr>
              <a:t>Users (end-users)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~330.000 studenți stomatologie (global)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~110.000 Europa + SUA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~10.000 România</a:t>
            </a:r>
          </a:p>
          <a:p>
            <a:pPr algn="l">
              <a:lnSpc>
                <a:spcPts val="3184"/>
              </a:lnSpc>
            </a:pPr>
          </a:p>
          <a:p>
            <a:pPr algn="l">
              <a:lnSpc>
                <a:spcPts val="3184"/>
              </a:lnSpc>
            </a:pPr>
            <a:r>
              <a:rPr lang="en-US" sz="1862" b="true">
                <a:solidFill>
                  <a:srgbClr val="222222"/>
                </a:solidFill>
                <a:latin typeface="Poppins Bold"/>
                <a:ea typeface="Poppins Bold"/>
                <a:cs typeface="Poppins Bold"/>
                <a:sym typeface="Poppins Bold"/>
              </a:rPr>
              <a:t>Buyers (institutional):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~700–800 facultăți stomatologie (global)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~150–200 în Europa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~10–12 în România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7082884"/>
            <a:ext cx="4233337" cy="6708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282"/>
              </a:lnSpc>
            </a:pPr>
            <a:r>
              <a:rPr lang="en-US" b="true" sz="4890">
                <a:solidFill>
                  <a:srgbClr val="0057FF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INDUSTRIE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913198"/>
            <a:ext cx="5279125" cy="1193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EdTech medical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Simulare clinică</a:t>
            </a:r>
          </a:p>
          <a:p>
            <a:pPr algn="l" marL="402074" indent="-201037" lvl="1">
              <a:lnSpc>
                <a:spcPts val="3184"/>
              </a:lnSpc>
              <a:buFont typeface="Arial"/>
              <a:buChar char="•"/>
            </a:pPr>
            <a:r>
              <a:rPr lang="en-US" sz="1862">
                <a:solidFill>
                  <a:srgbClr val="222222"/>
                </a:solidFill>
                <a:latin typeface="Poppins"/>
                <a:ea typeface="Poppins"/>
                <a:cs typeface="Poppins"/>
                <a:sym typeface="Poppins"/>
              </a:rPr>
              <a:t>LLM training &amp; conversational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68928" y="7526764"/>
            <a:ext cx="8690372" cy="109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33"/>
              </a:lnSpc>
              <a:spcBef>
                <a:spcPct val="0"/>
              </a:spcBef>
            </a:pPr>
            <a:r>
              <a:rPr lang="en-US" b="true" sz="2738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piață de utilizatori mare + buyer instituțional clar </a:t>
            </a:r>
          </a:p>
          <a:p>
            <a:pPr algn="r">
              <a:lnSpc>
                <a:spcPts val="5093"/>
              </a:lnSpc>
              <a:spcBef>
                <a:spcPct val="0"/>
              </a:spcBef>
            </a:pPr>
            <a:r>
              <a:rPr lang="en-US" b="true" sz="3638">
                <a:solidFill>
                  <a:srgbClr val="02377D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→ scalabil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682052"/>
            <a:ext cx="3657639" cy="35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1"/>
              </a:lnSpc>
              <a:spcBef>
                <a:spcPct val="0"/>
              </a:spcBef>
            </a:pPr>
            <a:r>
              <a:rPr lang="en-US" b="true" sz="2136">
                <a:solidFill>
                  <a:srgbClr val="2280E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Medical Simulation Market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182985"/>
            <a:ext cx="5413411" cy="568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4107" indent="-182053" lvl="1">
              <a:lnSpc>
                <a:spcPts val="2361"/>
              </a:lnSpc>
              <a:spcBef>
                <a:spcPct val="0"/>
              </a:spcBef>
              <a:buFont typeface="Arial"/>
              <a:buChar char="•"/>
            </a:pPr>
            <a:r>
              <a:rPr lang="en-US" sz="1686">
                <a:solidFill>
                  <a:srgbClr val="2254C5"/>
                </a:solidFill>
                <a:latin typeface="Open Sans"/>
                <a:ea typeface="Open Sans"/>
                <a:cs typeface="Open Sans"/>
                <a:sym typeface="Open Sans"/>
              </a:rPr>
              <a:t>e</a:t>
            </a:r>
            <a:r>
              <a:rPr lang="en-US" sz="1686">
                <a:solidFill>
                  <a:srgbClr val="2254C5"/>
                </a:solidFill>
                <a:latin typeface="Open Sans"/>
                <a:ea typeface="Open Sans"/>
                <a:cs typeface="Open Sans"/>
                <a:sym typeface="Open Sans"/>
              </a:rPr>
              <a:t>valuată la $2,83 miliarde USD în 2023 → </a:t>
            </a:r>
          </a:p>
          <a:p>
            <a:pPr algn="l">
              <a:lnSpc>
                <a:spcPts val="2361"/>
              </a:lnSpc>
              <a:spcBef>
                <a:spcPct val="0"/>
              </a:spcBef>
            </a:pPr>
            <a:r>
              <a:rPr lang="en-US" sz="1686">
                <a:solidFill>
                  <a:srgbClr val="2254C5"/>
                </a:solidFill>
                <a:latin typeface="Open Sans"/>
                <a:ea typeface="Open Sans"/>
                <a:cs typeface="Open Sans"/>
                <a:sym typeface="Open Sans"/>
              </a:rPr>
              <a:t>      </a:t>
            </a:r>
            <a:r>
              <a:rPr lang="en-US" sz="1686">
                <a:solidFill>
                  <a:srgbClr val="2254C5"/>
                </a:solidFill>
                <a:latin typeface="Open Sans"/>
                <a:ea typeface="Open Sans"/>
                <a:cs typeface="Open Sans"/>
                <a:sym typeface="Open Sans"/>
              </a:rPr>
              <a:t>estimată să ajungă la $6,67 miliarde USD în 2032*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8670" y="8731733"/>
            <a:ext cx="9320630" cy="450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44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MarketsandMarkets. (2025). Healthcare &amp; Medical Simulation Market – Global Forecast to 2030. </a:t>
            </a:r>
          </a:p>
          <a:p>
            <a:pPr algn="r">
              <a:lnSpc>
                <a:spcPts val="1844"/>
              </a:lnSpc>
              <a:spcBef>
                <a:spcPct val="0"/>
              </a:spcBef>
            </a:pPr>
            <a:r>
              <a:rPr lang="en-US" sz="1317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Retrieved from https://www.marketsandmarkets.com/Market-Reports/healthcare-medical-simulation-market-1156.html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0972" y="324453"/>
            <a:ext cx="17294115" cy="9714547"/>
            <a:chOff x="0" y="0"/>
            <a:chExt cx="23058820" cy="12952729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058820" cy="12952729"/>
              <a:chOff x="0" y="0"/>
              <a:chExt cx="4440723" cy="249446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440724" cy="2494468"/>
              </a:xfrm>
              <a:custGeom>
                <a:avLst/>
                <a:gdLst/>
                <a:ahLst/>
                <a:cxnLst/>
                <a:rect r="r" b="b" t="t" l="l"/>
                <a:pathLst>
                  <a:path h="2494468" w="4440724">
                    <a:moveTo>
                      <a:pt x="0" y="0"/>
                    </a:moveTo>
                    <a:lnTo>
                      <a:pt x="4440724" y="0"/>
                    </a:lnTo>
                    <a:lnTo>
                      <a:pt x="4440724" y="2494468"/>
                    </a:lnTo>
                    <a:lnTo>
                      <a:pt x="0" y="2494468"/>
                    </a:lnTo>
                    <a:close/>
                  </a:path>
                </a:pathLst>
              </a:custGeom>
              <a:solidFill>
                <a:srgbClr val="FFFFFF"/>
              </a:solidFill>
              <a:ln w="19050" cap="sq">
                <a:solidFill>
                  <a:srgbClr val="005693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4440723" cy="253256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240"/>
                  </a:lnSpc>
                </a:pPr>
              </a:p>
            </p:txBody>
          </p:sp>
        </p:grpSp>
        <p:sp>
          <p:nvSpPr>
            <p:cNvPr name="AutoShape 6" id="6"/>
            <p:cNvSpPr/>
            <p:nvPr/>
          </p:nvSpPr>
          <p:spPr>
            <a:xfrm>
              <a:off x="4515370" y="0"/>
              <a:ext cx="0" cy="10020532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H="true">
              <a:off x="4515370" y="4996398"/>
              <a:ext cx="4710517" cy="0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H="true" flipV="true">
              <a:off x="13933871" y="4996398"/>
              <a:ext cx="4609580" cy="0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H="true">
              <a:off x="0" y="10035233"/>
              <a:ext cx="23058820" cy="0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0" id="10"/>
            <p:cNvSpPr/>
            <p:nvPr/>
          </p:nvSpPr>
          <p:spPr>
            <a:xfrm>
              <a:off x="9225887" y="0"/>
              <a:ext cx="0" cy="12952729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13933871" y="0"/>
              <a:ext cx="0" cy="10020532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>
              <a:off x="18543450" y="0"/>
              <a:ext cx="0" cy="10020532"/>
            </a:xfrm>
            <a:prstGeom prst="line">
              <a:avLst/>
            </a:prstGeom>
            <a:ln cap="flat" w="27620">
              <a:solidFill>
                <a:srgbClr val="231815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830827" y="510572"/>
            <a:ext cx="2857376" cy="538489"/>
            <a:chOff x="0" y="0"/>
            <a:chExt cx="2156473" cy="406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769342" y="510572"/>
            <a:ext cx="2857376" cy="538489"/>
            <a:chOff x="0" y="0"/>
            <a:chExt cx="2156473" cy="4064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4250620" y="494368"/>
            <a:ext cx="2857376" cy="538489"/>
            <a:chOff x="0" y="0"/>
            <a:chExt cx="2156473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1186015" y="509814"/>
            <a:ext cx="3138744" cy="538489"/>
            <a:chOff x="0" y="0"/>
            <a:chExt cx="2368822" cy="4064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2368822" cy="406400"/>
            </a:xfrm>
            <a:custGeom>
              <a:avLst/>
              <a:gdLst/>
              <a:ahLst/>
              <a:cxnLst/>
              <a:rect r="r" b="b" t="t" l="l"/>
              <a:pathLst>
                <a:path h="406400" w="2368822">
                  <a:moveTo>
                    <a:pt x="2165622" y="0"/>
                  </a:moveTo>
                  <a:cubicBezTo>
                    <a:pt x="2277846" y="0"/>
                    <a:pt x="2368822" y="90976"/>
                    <a:pt x="2368822" y="203200"/>
                  </a:cubicBezTo>
                  <a:cubicBezTo>
                    <a:pt x="2368822" y="315424"/>
                    <a:pt x="2277846" y="406400"/>
                    <a:pt x="216562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0"/>
              <a:ext cx="2368822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4726865" y="510572"/>
            <a:ext cx="2857376" cy="538489"/>
            <a:chOff x="0" y="0"/>
            <a:chExt cx="2156473" cy="4064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326699" y="4193885"/>
            <a:ext cx="2857376" cy="538489"/>
            <a:chOff x="0" y="0"/>
            <a:chExt cx="2156473" cy="4064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250620" y="4193885"/>
            <a:ext cx="2857376" cy="538489"/>
            <a:chOff x="0" y="0"/>
            <a:chExt cx="2156473" cy="4064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687732" y="7944625"/>
            <a:ext cx="2857376" cy="538489"/>
            <a:chOff x="0" y="0"/>
            <a:chExt cx="2156473" cy="4064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7663641" y="7944625"/>
            <a:ext cx="2857376" cy="538489"/>
            <a:chOff x="0" y="0"/>
            <a:chExt cx="2156473" cy="4064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2156473" cy="406400"/>
            </a:xfrm>
            <a:custGeom>
              <a:avLst/>
              <a:gdLst/>
              <a:ahLst/>
              <a:cxnLst/>
              <a:rect r="r" b="b" t="t" l="l"/>
              <a:pathLst>
                <a:path h="406400" w="2156473">
                  <a:moveTo>
                    <a:pt x="1953273" y="0"/>
                  </a:moveTo>
                  <a:cubicBezTo>
                    <a:pt x="2065497" y="0"/>
                    <a:pt x="2156473" y="90976"/>
                    <a:pt x="2156473" y="203200"/>
                  </a:cubicBezTo>
                  <a:cubicBezTo>
                    <a:pt x="2156473" y="315424"/>
                    <a:pt x="2065497" y="406400"/>
                    <a:pt x="195327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864BA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0"/>
              <a:ext cx="2156473" cy="406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5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871776" y="1390876"/>
            <a:ext cx="2799295" cy="3452419"/>
            <a:chOff x="0" y="0"/>
            <a:chExt cx="3451291" cy="4256537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3451291" cy="4154937"/>
            </a:xfrm>
            <a:custGeom>
              <a:avLst/>
              <a:gdLst/>
              <a:ahLst/>
              <a:cxnLst/>
              <a:rect r="r" b="b" t="t" l="l"/>
              <a:pathLst>
                <a:path h="4154937" w="3451291">
                  <a:moveTo>
                    <a:pt x="0" y="0"/>
                  </a:moveTo>
                  <a:lnTo>
                    <a:pt x="3451291" y="0"/>
                  </a:lnTo>
                  <a:lnTo>
                    <a:pt x="3451291" y="4154937"/>
                  </a:lnTo>
                  <a:lnTo>
                    <a:pt x="0" y="4154937"/>
                  </a:lnTo>
                  <a:close/>
                </a:path>
              </a:pathLst>
            </a:custGeom>
            <a:solidFill>
              <a:srgbClr val="A6CFF4"/>
            </a:solidFill>
          </p:spPr>
        </p:sp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3451291" cy="4256537"/>
            </a:xfrm>
            <a:custGeom>
              <a:avLst/>
              <a:gdLst/>
              <a:ahLst/>
              <a:cxnLst/>
              <a:rect r="r" b="b" t="t" l="l"/>
              <a:pathLst>
                <a:path h="4256537" w="3451291">
                  <a:moveTo>
                    <a:pt x="0" y="4154937"/>
                  </a:moveTo>
                  <a:lnTo>
                    <a:pt x="3451291" y="4154937"/>
                  </a:lnTo>
                  <a:lnTo>
                    <a:pt x="3324291" y="4256537"/>
                  </a:lnTo>
                  <a:cubicBezTo>
                    <a:pt x="3324291" y="4256537"/>
                    <a:pt x="2333691" y="4180337"/>
                    <a:pt x="2232091" y="4180337"/>
                  </a:cubicBezTo>
                  <a:lnTo>
                    <a:pt x="1219200" y="4180337"/>
                  </a:lnTo>
                  <a:cubicBezTo>
                    <a:pt x="1117600" y="4180337"/>
                    <a:pt x="127000" y="4256537"/>
                    <a:pt x="127000" y="4256537"/>
                  </a:cubicBezTo>
                  <a:lnTo>
                    <a:pt x="0" y="4154937"/>
                  </a:lnTo>
                  <a:lnTo>
                    <a:pt x="0" y="0"/>
                  </a:lnTo>
                  <a:lnTo>
                    <a:pt x="3451291" y="0"/>
                  </a:lnTo>
                  <a:lnTo>
                    <a:pt x="3451291" y="4154937"/>
                  </a:lnTo>
                  <a:lnTo>
                    <a:pt x="12700" y="4154937"/>
                  </a:lnTo>
                  <a:lnTo>
                    <a:pt x="12700" y="4142237"/>
                  </a:lnTo>
                  <a:lnTo>
                    <a:pt x="3438591" y="4142237"/>
                  </a:lnTo>
                  <a:lnTo>
                    <a:pt x="3438591" y="12700"/>
                  </a:lnTo>
                  <a:lnTo>
                    <a:pt x="12700" y="12700"/>
                  </a:lnTo>
                  <a:lnTo>
                    <a:pt x="12700" y="4154937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3451291" cy="4183512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Universități partenere (UMF Cluj, UBB)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Medici stomatologi &amp; Profesori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Studenți (utilizatori varianta beta)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Clinici universitare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Asociații studențești</a:t>
              </a:r>
            </a:p>
            <a:p>
              <a:pPr algn="l">
                <a:lnSpc>
                  <a:spcPts val="2422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4175855" y="1390876"/>
            <a:ext cx="3064260" cy="2201459"/>
            <a:chOff x="0" y="0"/>
            <a:chExt cx="3777971" cy="2714211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3777971" cy="2612611"/>
            </a:xfrm>
            <a:custGeom>
              <a:avLst/>
              <a:gdLst/>
              <a:ahLst/>
              <a:cxnLst/>
              <a:rect r="r" b="b" t="t" l="l"/>
              <a:pathLst>
                <a:path h="2612611" w="3777971">
                  <a:moveTo>
                    <a:pt x="0" y="0"/>
                  </a:moveTo>
                  <a:lnTo>
                    <a:pt x="3777971" y="0"/>
                  </a:lnTo>
                  <a:lnTo>
                    <a:pt x="3777971" y="2612611"/>
                  </a:lnTo>
                  <a:lnTo>
                    <a:pt x="0" y="2612611"/>
                  </a:lnTo>
                  <a:close/>
                </a:path>
              </a:pathLst>
            </a:custGeom>
            <a:solidFill>
              <a:srgbClr val="CFD3DA"/>
            </a:solidFill>
          </p:spPr>
        </p:sp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3777971" cy="2714211"/>
            </a:xfrm>
            <a:custGeom>
              <a:avLst/>
              <a:gdLst/>
              <a:ahLst/>
              <a:cxnLst/>
              <a:rect r="r" b="b" t="t" l="l"/>
              <a:pathLst>
                <a:path h="2714211" w="3777971">
                  <a:moveTo>
                    <a:pt x="0" y="2612611"/>
                  </a:moveTo>
                  <a:lnTo>
                    <a:pt x="3777971" y="2612611"/>
                  </a:lnTo>
                  <a:lnTo>
                    <a:pt x="3650971" y="2714211"/>
                  </a:lnTo>
                  <a:cubicBezTo>
                    <a:pt x="3650971" y="2714211"/>
                    <a:pt x="2660371" y="2638011"/>
                    <a:pt x="2558771" y="2638011"/>
                  </a:cubicBezTo>
                  <a:lnTo>
                    <a:pt x="1219200" y="2638011"/>
                  </a:lnTo>
                  <a:cubicBezTo>
                    <a:pt x="1117600" y="2638011"/>
                    <a:pt x="127000" y="2714211"/>
                    <a:pt x="127000" y="2714211"/>
                  </a:cubicBezTo>
                  <a:lnTo>
                    <a:pt x="0" y="2612611"/>
                  </a:lnTo>
                  <a:lnTo>
                    <a:pt x="0" y="0"/>
                  </a:lnTo>
                  <a:lnTo>
                    <a:pt x="3777971" y="0"/>
                  </a:lnTo>
                  <a:lnTo>
                    <a:pt x="3777971" y="2612611"/>
                  </a:lnTo>
                  <a:lnTo>
                    <a:pt x="12700" y="2612611"/>
                  </a:lnTo>
                  <a:lnTo>
                    <a:pt x="12700" y="2599911"/>
                  </a:lnTo>
                  <a:lnTo>
                    <a:pt x="3765271" y="2599911"/>
                  </a:lnTo>
                  <a:lnTo>
                    <a:pt x="3765271" y="12700"/>
                  </a:lnTo>
                  <a:lnTo>
                    <a:pt x="12700" y="12700"/>
                  </a:lnTo>
                  <a:lnTo>
                    <a:pt x="12700" y="2612611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3777971" cy="2650711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57231" indent="-178615" lvl="1">
                <a:lnSpc>
                  <a:spcPts val="2316"/>
                </a:lnSpc>
                <a:buFont typeface="Arial"/>
                <a:buChar char="•"/>
              </a:pPr>
              <a:r>
                <a:rPr lang="en-US" sz="165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Validare scenarii clinice</a:t>
              </a:r>
            </a:p>
            <a:p>
              <a:pPr algn="l" marL="357231" indent="-178615" lvl="1">
                <a:lnSpc>
                  <a:spcPts val="2316"/>
                </a:lnSpc>
                <a:buFont typeface="Arial"/>
                <a:buChar char="•"/>
              </a:pPr>
              <a:r>
                <a:rPr lang="en-US" sz="165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Experiență user-friendly</a:t>
              </a:r>
            </a:p>
            <a:p>
              <a:pPr algn="l" marL="357231" indent="-178615" lvl="1">
                <a:lnSpc>
                  <a:spcPts val="2316"/>
                </a:lnSpc>
                <a:buFont typeface="Arial"/>
                <a:buChar char="•"/>
              </a:pPr>
              <a:r>
                <a:rPr lang="en-US" sz="165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Gamificare</a:t>
              </a:r>
            </a:p>
            <a:p>
              <a:pPr algn="l" marL="357231" indent="-178615" lvl="1">
                <a:lnSpc>
                  <a:spcPts val="2316"/>
                </a:lnSpc>
                <a:buFont typeface="Arial"/>
                <a:buChar char="•"/>
              </a:pPr>
              <a:r>
                <a:rPr lang="en-US" sz="1654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Accesibilitate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127936" y="1192687"/>
            <a:ext cx="3121603" cy="2472191"/>
            <a:chOff x="0" y="0"/>
            <a:chExt cx="3848669" cy="30480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3848669" cy="2946400"/>
            </a:xfrm>
            <a:custGeom>
              <a:avLst/>
              <a:gdLst/>
              <a:ahLst/>
              <a:cxnLst/>
              <a:rect r="r" b="b" t="t" l="l"/>
              <a:pathLst>
                <a:path h="2946400" w="3848669">
                  <a:moveTo>
                    <a:pt x="0" y="0"/>
                  </a:moveTo>
                  <a:lnTo>
                    <a:pt x="3848669" y="0"/>
                  </a:lnTo>
                  <a:lnTo>
                    <a:pt x="3848669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CFD3DA"/>
            </a:solidFill>
          </p:spPr>
        </p:sp>
        <p:sp>
          <p:nvSpPr>
            <p:cNvPr name="Freeform 50" id="50"/>
            <p:cNvSpPr/>
            <p:nvPr/>
          </p:nvSpPr>
          <p:spPr>
            <a:xfrm flipH="false" flipV="false" rot="0">
              <a:off x="0" y="0"/>
              <a:ext cx="3848669" cy="3048000"/>
            </a:xfrm>
            <a:custGeom>
              <a:avLst/>
              <a:gdLst/>
              <a:ahLst/>
              <a:cxnLst/>
              <a:rect r="r" b="b" t="t" l="l"/>
              <a:pathLst>
                <a:path h="3048000" w="3848669">
                  <a:moveTo>
                    <a:pt x="0" y="2946400"/>
                  </a:moveTo>
                  <a:lnTo>
                    <a:pt x="3848669" y="2946400"/>
                  </a:lnTo>
                  <a:lnTo>
                    <a:pt x="3721669" y="3048000"/>
                  </a:lnTo>
                  <a:cubicBezTo>
                    <a:pt x="3721669" y="3048000"/>
                    <a:pt x="2731069" y="2971800"/>
                    <a:pt x="2629469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848669" y="0"/>
                  </a:lnTo>
                  <a:lnTo>
                    <a:pt x="3848669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835969" y="2933700"/>
                  </a:lnTo>
                  <a:lnTo>
                    <a:pt x="3835969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51" id="51"/>
            <p:cNvSpPr txBox="true"/>
            <p:nvPr/>
          </p:nvSpPr>
          <p:spPr>
            <a:xfrm>
              <a:off x="0" y="-28575"/>
              <a:ext cx="3848669" cy="2974975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Utilizare zilnică (student)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Colaborare periodică (universitate)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Outreach: social media  &amp; content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7729921" y="1255510"/>
            <a:ext cx="2841772" cy="2938376"/>
            <a:chOff x="0" y="0"/>
            <a:chExt cx="3503661" cy="3622766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3503661" cy="3521166"/>
            </a:xfrm>
            <a:custGeom>
              <a:avLst/>
              <a:gdLst/>
              <a:ahLst/>
              <a:cxnLst/>
              <a:rect r="r" b="b" t="t" l="l"/>
              <a:pathLst>
                <a:path h="3521166" w="3503661">
                  <a:moveTo>
                    <a:pt x="0" y="0"/>
                  </a:moveTo>
                  <a:lnTo>
                    <a:pt x="3503661" y="0"/>
                  </a:lnTo>
                  <a:lnTo>
                    <a:pt x="3503661" y="3521166"/>
                  </a:lnTo>
                  <a:lnTo>
                    <a:pt x="0" y="3521166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3503661" cy="3622766"/>
            </a:xfrm>
            <a:custGeom>
              <a:avLst/>
              <a:gdLst/>
              <a:ahLst/>
              <a:cxnLst/>
              <a:rect r="r" b="b" t="t" l="l"/>
              <a:pathLst>
                <a:path h="3622766" w="3503661">
                  <a:moveTo>
                    <a:pt x="0" y="3521166"/>
                  </a:moveTo>
                  <a:lnTo>
                    <a:pt x="3503661" y="3521166"/>
                  </a:lnTo>
                  <a:lnTo>
                    <a:pt x="3376661" y="3622766"/>
                  </a:lnTo>
                  <a:cubicBezTo>
                    <a:pt x="3376661" y="3622766"/>
                    <a:pt x="2386062" y="3546566"/>
                    <a:pt x="2284462" y="3546566"/>
                  </a:cubicBezTo>
                  <a:lnTo>
                    <a:pt x="1219200" y="3546566"/>
                  </a:lnTo>
                  <a:cubicBezTo>
                    <a:pt x="1117600" y="3546566"/>
                    <a:pt x="127000" y="3622766"/>
                    <a:pt x="127000" y="3622766"/>
                  </a:cubicBezTo>
                  <a:lnTo>
                    <a:pt x="0" y="3521166"/>
                  </a:lnTo>
                  <a:lnTo>
                    <a:pt x="0" y="0"/>
                  </a:lnTo>
                  <a:lnTo>
                    <a:pt x="3503661" y="0"/>
                  </a:lnTo>
                  <a:lnTo>
                    <a:pt x="3503661" y="3521166"/>
                  </a:lnTo>
                  <a:lnTo>
                    <a:pt x="12700" y="3521166"/>
                  </a:lnTo>
                  <a:lnTo>
                    <a:pt x="12700" y="3508466"/>
                  </a:lnTo>
                  <a:lnTo>
                    <a:pt x="3490961" y="3508466"/>
                  </a:lnTo>
                  <a:lnTo>
                    <a:pt x="3490961" y="12700"/>
                  </a:lnTo>
                  <a:lnTo>
                    <a:pt x="12700" y="12700"/>
                  </a:lnTo>
                  <a:lnTo>
                    <a:pt x="12700" y="352116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3503661" cy="3549741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Simulare fără risc (mediu sigur)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Educație captivantă (gamificată)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Pra</a:t>
              </a: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ctică pentru cazuri rare &amp; diferențial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Accesibil &amp; eficient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4649449" y="1192687"/>
            <a:ext cx="2841772" cy="2629352"/>
            <a:chOff x="0" y="0"/>
            <a:chExt cx="3503661" cy="3241766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3503661" cy="3140166"/>
            </a:xfrm>
            <a:custGeom>
              <a:avLst/>
              <a:gdLst/>
              <a:ahLst/>
              <a:cxnLst/>
              <a:rect r="r" b="b" t="t" l="l"/>
              <a:pathLst>
                <a:path h="3140166" w="3503661">
                  <a:moveTo>
                    <a:pt x="0" y="0"/>
                  </a:moveTo>
                  <a:lnTo>
                    <a:pt x="3503661" y="0"/>
                  </a:lnTo>
                  <a:lnTo>
                    <a:pt x="3503661" y="3140166"/>
                  </a:lnTo>
                  <a:lnTo>
                    <a:pt x="0" y="3140166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3503661" cy="3241766"/>
            </a:xfrm>
            <a:custGeom>
              <a:avLst/>
              <a:gdLst/>
              <a:ahLst/>
              <a:cxnLst/>
              <a:rect r="r" b="b" t="t" l="l"/>
              <a:pathLst>
                <a:path h="3241766" w="3503661">
                  <a:moveTo>
                    <a:pt x="0" y="3140166"/>
                  </a:moveTo>
                  <a:lnTo>
                    <a:pt x="3503661" y="3140166"/>
                  </a:lnTo>
                  <a:lnTo>
                    <a:pt x="3376661" y="3241766"/>
                  </a:lnTo>
                  <a:cubicBezTo>
                    <a:pt x="3376661" y="3241766"/>
                    <a:pt x="2386062" y="3165566"/>
                    <a:pt x="2284462" y="3165566"/>
                  </a:cubicBezTo>
                  <a:lnTo>
                    <a:pt x="1219200" y="3165566"/>
                  </a:lnTo>
                  <a:cubicBezTo>
                    <a:pt x="1117600" y="3165566"/>
                    <a:pt x="127000" y="3241766"/>
                    <a:pt x="127000" y="3241766"/>
                  </a:cubicBezTo>
                  <a:lnTo>
                    <a:pt x="0" y="3140166"/>
                  </a:lnTo>
                  <a:lnTo>
                    <a:pt x="0" y="0"/>
                  </a:lnTo>
                  <a:lnTo>
                    <a:pt x="3503661" y="0"/>
                  </a:lnTo>
                  <a:lnTo>
                    <a:pt x="3503661" y="3140166"/>
                  </a:lnTo>
                  <a:lnTo>
                    <a:pt x="12700" y="3140166"/>
                  </a:lnTo>
                  <a:lnTo>
                    <a:pt x="12700" y="3127466"/>
                  </a:lnTo>
                  <a:lnTo>
                    <a:pt x="3490961" y="3127466"/>
                  </a:lnTo>
                  <a:lnTo>
                    <a:pt x="3490961" y="12700"/>
                  </a:lnTo>
                  <a:lnTo>
                    <a:pt x="12700" y="12700"/>
                  </a:lnTo>
                  <a:lnTo>
                    <a:pt x="12700" y="3140166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59" id="59"/>
            <p:cNvSpPr txBox="true"/>
            <p:nvPr/>
          </p:nvSpPr>
          <p:spPr>
            <a:xfrm>
              <a:off x="0" y="-28575"/>
              <a:ext cx="3503661" cy="3168741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Studenți la Medicină Dentară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Facultăți / Universități de Medicină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Early adopters tech-minded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4230416" y="4841765"/>
            <a:ext cx="2841772" cy="2472191"/>
            <a:chOff x="0" y="0"/>
            <a:chExt cx="3503661" cy="30480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3503661" cy="2946400"/>
            </a:xfrm>
            <a:custGeom>
              <a:avLst/>
              <a:gdLst/>
              <a:ahLst/>
              <a:cxnLst/>
              <a:rect r="r" b="b" t="t" l="l"/>
              <a:pathLst>
                <a:path h="2946400" w="3503661">
                  <a:moveTo>
                    <a:pt x="0" y="0"/>
                  </a:moveTo>
                  <a:lnTo>
                    <a:pt x="3503661" y="0"/>
                  </a:lnTo>
                  <a:lnTo>
                    <a:pt x="3503661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6B7A2"/>
            </a:solidFill>
          </p:spPr>
        </p:sp>
        <p:sp>
          <p:nvSpPr>
            <p:cNvPr name="Freeform 62" id="62"/>
            <p:cNvSpPr/>
            <p:nvPr/>
          </p:nvSpPr>
          <p:spPr>
            <a:xfrm flipH="false" flipV="false" rot="0">
              <a:off x="0" y="0"/>
              <a:ext cx="3503661" cy="3048000"/>
            </a:xfrm>
            <a:custGeom>
              <a:avLst/>
              <a:gdLst/>
              <a:ahLst/>
              <a:cxnLst/>
              <a:rect r="r" b="b" t="t" l="l"/>
              <a:pathLst>
                <a:path h="3048000" w="3503661">
                  <a:moveTo>
                    <a:pt x="0" y="2946400"/>
                  </a:moveTo>
                  <a:lnTo>
                    <a:pt x="3503661" y="2946400"/>
                  </a:lnTo>
                  <a:lnTo>
                    <a:pt x="3376661" y="3048000"/>
                  </a:lnTo>
                  <a:cubicBezTo>
                    <a:pt x="3376661" y="3048000"/>
                    <a:pt x="2386062" y="2971800"/>
                    <a:pt x="2284462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503661" y="0"/>
                  </a:lnTo>
                  <a:lnTo>
                    <a:pt x="3503661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490961" y="2933700"/>
                  </a:lnTo>
                  <a:lnTo>
                    <a:pt x="3490961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63" id="63"/>
            <p:cNvSpPr txBox="true"/>
            <p:nvPr/>
          </p:nvSpPr>
          <p:spPr>
            <a:xfrm>
              <a:off x="0" y="-28575"/>
              <a:ext cx="3503661" cy="2974975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Tehnologie AI (LLM + App)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Bază de date cu scenarii clinice</a:t>
              </a:r>
            </a:p>
            <a:p>
              <a:pPr algn="l" marL="380579" indent="-190289" lvl="1">
                <a:lnSpc>
                  <a:spcPts val="2467"/>
                </a:lnSpc>
                <a:buFont typeface="Arial"/>
                <a:buChar char="•"/>
              </a:pPr>
              <a:r>
                <a:rPr lang="en-US" sz="1762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Echipa tehnică &amp; medicală</a:t>
              </a:r>
            </a:p>
          </p:txBody>
        </p:sp>
      </p:grpSp>
      <p:grpSp>
        <p:nvGrpSpPr>
          <p:cNvPr name="Group 64" id="64"/>
          <p:cNvGrpSpPr/>
          <p:nvPr/>
        </p:nvGrpSpPr>
        <p:grpSpPr>
          <a:xfrm rot="0">
            <a:off x="11127936" y="4853625"/>
            <a:ext cx="3121603" cy="2472191"/>
            <a:chOff x="0" y="0"/>
            <a:chExt cx="3848669" cy="30480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3848669" cy="2946400"/>
            </a:xfrm>
            <a:custGeom>
              <a:avLst/>
              <a:gdLst/>
              <a:ahLst/>
              <a:cxnLst/>
              <a:rect r="r" b="b" t="t" l="l"/>
              <a:pathLst>
                <a:path h="2946400" w="3848669">
                  <a:moveTo>
                    <a:pt x="0" y="0"/>
                  </a:moveTo>
                  <a:lnTo>
                    <a:pt x="3848669" y="0"/>
                  </a:lnTo>
                  <a:lnTo>
                    <a:pt x="3848669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A6CFF4"/>
            </a:solidFill>
          </p:spPr>
        </p:sp>
        <p:sp>
          <p:nvSpPr>
            <p:cNvPr name="Freeform 66" id="66"/>
            <p:cNvSpPr/>
            <p:nvPr/>
          </p:nvSpPr>
          <p:spPr>
            <a:xfrm flipH="false" flipV="false" rot="0">
              <a:off x="0" y="0"/>
              <a:ext cx="3848669" cy="3048000"/>
            </a:xfrm>
            <a:custGeom>
              <a:avLst/>
              <a:gdLst/>
              <a:ahLst/>
              <a:cxnLst/>
              <a:rect r="r" b="b" t="t" l="l"/>
              <a:pathLst>
                <a:path h="3048000" w="3848669">
                  <a:moveTo>
                    <a:pt x="0" y="2946400"/>
                  </a:moveTo>
                  <a:lnTo>
                    <a:pt x="3848669" y="2946400"/>
                  </a:lnTo>
                  <a:lnTo>
                    <a:pt x="3721669" y="3048000"/>
                  </a:lnTo>
                  <a:cubicBezTo>
                    <a:pt x="3721669" y="3048000"/>
                    <a:pt x="2731069" y="2971800"/>
                    <a:pt x="2629469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848669" y="0"/>
                  </a:lnTo>
                  <a:lnTo>
                    <a:pt x="3848669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835969" y="2933700"/>
                  </a:lnTo>
                  <a:lnTo>
                    <a:pt x="3835969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67" id="67"/>
            <p:cNvSpPr txBox="true"/>
            <p:nvPr/>
          </p:nvSpPr>
          <p:spPr>
            <a:xfrm>
              <a:off x="0" y="-28575"/>
              <a:ext cx="3848669" cy="2974975"/>
            </a:xfrm>
            <a:prstGeom prst="rect">
              <a:avLst/>
            </a:prstGeom>
          </p:spPr>
          <p:txBody>
            <a:bodyPr anchor="t" rtlCol="false" tIns="219750" lIns="219750" bIns="219750" rIns="219750"/>
            <a:lstStyle/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Profesori &amp; clinicieni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Studenți influenceri pentru content medical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Parteneriate startegice de promovare</a:t>
              </a:r>
            </a:p>
            <a:p>
              <a:pPr algn="l" marL="373576" indent="-186788" lvl="1">
                <a:lnSpc>
                  <a:spcPts val="2422"/>
                </a:lnSpc>
                <a:buFont typeface="Arial"/>
                <a:buChar char="•"/>
              </a:pPr>
              <a:r>
                <a:rPr lang="en-US" sz="173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Asociații studențești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830827" y="8655261"/>
            <a:ext cx="1775317" cy="1263052"/>
            <a:chOff x="0" y="0"/>
            <a:chExt cx="3984112" cy="2834502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3984112" cy="2732902"/>
            </a:xfrm>
            <a:custGeom>
              <a:avLst/>
              <a:gdLst/>
              <a:ahLst/>
              <a:cxnLst/>
              <a:rect r="r" b="b" t="t" l="l"/>
              <a:pathLst>
                <a:path h="2732902" w="3984112">
                  <a:moveTo>
                    <a:pt x="0" y="0"/>
                  </a:moveTo>
                  <a:lnTo>
                    <a:pt x="3984112" y="0"/>
                  </a:lnTo>
                  <a:lnTo>
                    <a:pt x="3984112" y="2732902"/>
                  </a:lnTo>
                  <a:lnTo>
                    <a:pt x="0" y="2732902"/>
                  </a:lnTo>
                  <a:close/>
                </a:path>
              </a:pathLst>
            </a:custGeom>
            <a:solidFill>
              <a:srgbClr val="F4BAD9"/>
            </a:solidFill>
          </p:spPr>
        </p:sp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3984112" cy="2834502"/>
            </a:xfrm>
            <a:custGeom>
              <a:avLst/>
              <a:gdLst/>
              <a:ahLst/>
              <a:cxnLst/>
              <a:rect r="r" b="b" t="t" l="l"/>
              <a:pathLst>
                <a:path h="2834502" w="3984112">
                  <a:moveTo>
                    <a:pt x="0" y="2732902"/>
                  </a:moveTo>
                  <a:lnTo>
                    <a:pt x="3984112" y="2732902"/>
                  </a:lnTo>
                  <a:lnTo>
                    <a:pt x="3857112" y="2834502"/>
                  </a:lnTo>
                  <a:cubicBezTo>
                    <a:pt x="3857112" y="2834502"/>
                    <a:pt x="2866512" y="2758302"/>
                    <a:pt x="2764912" y="2758302"/>
                  </a:cubicBezTo>
                  <a:lnTo>
                    <a:pt x="1219200" y="2758302"/>
                  </a:lnTo>
                  <a:cubicBezTo>
                    <a:pt x="1117600" y="2758302"/>
                    <a:pt x="127000" y="2834502"/>
                    <a:pt x="127000" y="2834502"/>
                  </a:cubicBezTo>
                  <a:lnTo>
                    <a:pt x="0" y="2732902"/>
                  </a:lnTo>
                  <a:lnTo>
                    <a:pt x="0" y="0"/>
                  </a:lnTo>
                  <a:lnTo>
                    <a:pt x="3984112" y="0"/>
                  </a:lnTo>
                  <a:lnTo>
                    <a:pt x="3984112" y="2732902"/>
                  </a:lnTo>
                  <a:lnTo>
                    <a:pt x="12700" y="2732902"/>
                  </a:lnTo>
                  <a:lnTo>
                    <a:pt x="12700" y="2720202"/>
                  </a:lnTo>
                  <a:lnTo>
                    <a:pt x="3971412" y="2720202"/>
                  </a:lnTo>
                  <a:lnTo>
                    <a:pt x="3971412" y="12700"/>
                  </a:lnTo>
                  <a:lnTo>
                    <a:pt x="12700" y="12700"/>
                  </a:lnTo>
                  <a:lnTo>
                    <a:pt x="12700" y="273290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28575"/>
              <a:ext cx="3984112" cy="2761477"/>
            </a:xfrm>
            <a:prstGeom prst="rect">
              <a:avLst/>
            </a:prstGeom>
          </p:spPr>
          <p:txBody>
            <a:bodyPr anchor="t" rtlCol="false" tIns="120728" lIns="120728" bIns="120728" rIns="120728"/>
            <a:lstStyle/>
            <a:p>
              <a:pPr algn="l">
                <a:lnSpc>
                  <a:spcPts val="1775"/>
                </a:lnSpc>
              </a:pPr>
              <a:r>
                <a:rPr lang="en-US" sz="1268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Costuri fixe:</a:t>
              </a:r>
            </a:p>
            <a:p>
              <a:pPr algn="l" marL="273852" indent="-136926" lvl="1">
                <a:lnSpc>
                  <a:spcPts val="1775"/>
                </a:lnSpc>
                <a:buFont typeface="Arial"/>
                <a:buChar char="•"/>
              </a:pP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Salarii echipă dev</a:t>
              </a:r>
            </a:p>
            <a:p>
              <a:pPr algn="l" marL="273852" indent="-136926" lvl="1">
                <a:lnSpc>
                  <a:spcPts val="1775"/>
                </a:lnSpc>
                <a:buFont typeface="Arial"/>
                <a:buChar char="•"/>
              </a:pP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Coordonare academică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2817144" y="8655261"/>
            <a:ext cx="2481806" cy="1263052"/>
            <a:chOff x="0" y="0"/>
            <a:chExt cx="5569592" cy="2834502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5569593" cy="2732902"/>
            </a:xfrm>
            <a:custGeom>
              <a:avLst/>
              <a:gdLst/>
              <a:ahLst/>
              <a:cxnLst/>
              <a:rect r="r" b="b" t="t" l="l"/>
              <a:pathLst>
                <a:path h="2732902" w="5569593">
                  <a:moveTo>
                    <a:pt x="0" y="0"/>
                  </a:moveTo>
                  <a:lnTo>
                    <a:pt x="5569593" y="0"/>
                  </a:lnTo>
                  <a:lnTo>
                    <a:pt x="5569593" y="2732902"/>
                  </a:lnTo>
                  <a:lnTo>
                    <a:pt x="0" y="2732902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74" id="74"/>
            <p:cNvSpPr/>
            <p:nvPr/>
          </p:nvSpPr>
          <p:spPr>
            <a:xfrm flipH="false" flipV="false" rot="0">
              <a:off x="0" y="0"/>
              <a:ext cx="5569593" cy="2834502"/>
            </a:xfrm>
            <a:custGeom>
              <a:avLst/>
              <a:gdLst/>
              <a:ahLst/>
              <a:cxnLst/>
              <a:rect r="r" b="b" t="t" l="l"/>
              <a:pathLst>
                <a:path h="2834502" w="5569593">
                  <a:moveTo>
                    <a:pt x="0" y="2732902"/>
                  </a:moveTo>
                  <a:lnTo>
                    <a:pt x="5569593" y="2732902"/>
                  </a:lnTo>
                  <a:lnTo>
                    <a:pt x="5442593" y="2834502"/>
                  </a:lnTo>
                  <a:cubicBezTo>
                    <a:pt x="5442593" y="2834502"/>
                    <a:pt x="4451993" y="2758302"/>
                    <a:pt x="4350393" y="2758302"/>
                  </a:cubicBezTo>
                  <a:lnTo>
                    <a:pt x="1219200" y="2758302"/>
                  </a:lnTo>
                  <a:cubicBezTo>
                    <a:pt x="1117600" y="2758302"/>
                    <a:pt x="127000" y="2834502"/>
                    <a:pt x="127000" y="2834502"/>
                  </a:cubicBezTo>
                  <a:lnTo>
                    <a:pt x="0" y="2732902"/>
                  </a:lnTo>
                  <a:lnTo>
                    <a:pt x="0" y="0"/>
                  </a:lnTo>
                  <a:lnTo>
                    <a:pt x="5569593" y="0"/>
                  </a:lnTo>
                  <a:lnTo>
                    <a:pt x="5569593" y="2732902"/>
                  </a:lnTo>
                  <a:lnTo>
                    <a:pt x="12700" y="2732902"/>
                  </a:lnTo>
                  <a:lnTo>
                    <a:pt x="12700" y="2720202"/>
                  </a:lnTo>
                  <a:lnTo>
                    <a:pt x="5556893" y="2720202"/>
                  </a:lnTo>
                  <a:lnTo>
                    <a:pt x="5556893" y="12700"/>
                  </a:lnTo>
                  <a:lnTo>
                    <a:pt x="12700" y="12700"/>
                  </a:lnTo>
                  <a:lnTo>
                    <a:pt x="12700" y="273290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75" id="75"/>
            <p:cNvSpPr txBox="true"/>
            <p:nvPr/>
          </p:nvSpPr>
          <p:spPr>
            <a:xfrm>
              <a:off x="0" y="-28575"/>
              <a:ext cx="5569592" cy="2761477"/>
            </a:xfrm>
            <a:prstGeom prst="rect">
              <a:avLst/>
            </a:prstGeom>
          </p:spPr>
          <p:txBody>
            <a:bodyPr anchor="t" rtlCol="false" tIns="120728" lIns="120728" bIns="120728" rIns="120728"/>
            <a:lstStyle/>
            <a:p>
              <a:pPr algn="l">
                <a:lnSpc>
                  <a:spcPts val="1775"/>
                </a:lnSpc>
              </a:pPr>
              <a:r>
                <a:rPr lang="en-US" sz="1268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Costuri variabile:</a:t>
              </a:r>
            </a:p>
            <a:p>
              <a:pPr algn="l" marL="273852" indent="-136926" lvl="1">
                <a:lnSpc>
                  <a:spcPts val="1775"/>
                </a:lnSpc>
                <a:buFont typeface="Arial"/>
                <a:buChar char="•"/>
              </a:pP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GPU Dedicated (Inference)</a:t>
              </a:r>
            </a:p>
            <a:p>
              <a:pPr algn="l" marL="273852" indent="-136926" lvl="1">
                <a:lnSpc>
                  <a:spcPts val="1775"/>
                </a:lnSpc>
                <a:buFont typeface="Arial"/>
                <a:buChar char="•"/>
              </a:pP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Fine-tuning / t</a:t>
              </a: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raining</a:t>
              </a:r>
            </a:p>
            <a:p>
              <a:pPr algn="l" marL="273852" indent="-136926" lvl="1">
                <a:lnSpc>
                  <a:spcPts val="1775"/>
                </a:lnSpc>
                <a:buFont typeface="Arial"/>
                <a:buChar char="•"/>
              </a:pPr>
              <a:r>
                <a:rPr lang="en-US" sz="12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Hosting Web &amp; Database</a:t>
              </a:r>
            </a:p>
          </p:txBody>
        </p:sp>
      </p:grpSp>
      <p:grpSp>
        <p:nvGrpSpPr>
          <p:cNvPr name="Group 76" id="76"/>
          <p:cNvGrpSpPr/>
          <p:nvPr/>
        </p:nvGrpSpPr>
        <p:grpSpPr>
          <a:xfrm rot="0">
            <a:off x="5407304" y="8655261"/>
            <a:ext cx="1832811" cy="1263052"/>
            <a:chOff x="0" y="0"/>
            <a:chExt cx="4506155" cy="3105343"/>
          </a:xfrm>
        </p:grpSpPr>
        <p:sp>
          <p:nvSpPr>
            <p:cNvPr name="Freeform 77" id="77"/>
            <p:cNvSpPr/>
            <p:nvPr/>
          </p:nvSpPr>
          <p:spPr>
            <a:xfrm flipH="false" flipV="false" rot="0">
              <a:off x="0" y="0"/>
              <a:ext cx="4506155" cy="3003743"/>
            </a:xfrm>
            <a:custGeom>
              <a:avLst/>
              <a:gdLst/>
              <a:ahLst/>
              <a:cxnLst/>
              <a:rect r="r" b="b" t="t" l="l"/>
              <a:pathLst>
                <a:path h="3003743" w="4506155">
                  <a:moveTo>
                    <a:pt x="0" y="0"/>
                  </a:moveTo>
                  <a:lnTo>
                    <a:pt x="4506155" y="0"/>
                  </a:lnTo>
                  <a:lnTo>
                    <a:pt x="4506155" y="3003743"/>
                  </a:lnTo>
                  <a:lnTo>
                    <a:pt x="0" y="3003743"/>
                  </a:lnTo>
                  <a:close/>
                </a:path>
              </a:pathLst>
            </a:custGeom>
            <a:solidFill>
              <a:srgbClr val="EBD1E8"/>
            </a:solidFill>
          </p:spPr>
        </p:sp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4506155" cy="3105343"/>
            </a:xfrm>
            <a:custGeom>
              <a:avLst/>
              <a:gdLst/>
              <a:ahLst/>
              <a:cxnLst/>
              <a:rect r="r" b="b" t="t" l="l"/>
              <a:pathLst>
                <a:path h="3105343" w="4506155">
                  <a:moveTo>
                    <a:pt x="0" y="3003743"/>
                  </a:moveTo>
                  <a:lnTo>
                    <a:pt x="4506155" y="3003743"/>
                  </a:lnTo>
                  <a:lnTo>
                    <a:pt x="4379155" y="3105343"/>
                  </a:lnTo>
                  <a:cubicBezTo>
                    <a:pt x="4379155" y="3105343"/>
                    <a:pt x="3388555" y="3029143"/>
                    <a:pt x="3286955" y="3029143"/>
                  </a:cubicBezTo>
                  <a:lnTo>
                    <a:pt x="1219200" y="3029143"/>
                  </a:lnTo>
                  <a:cubicBezTo>
                    <a:pt x="1117600" y="3029143"/>
                    <a:pt x="127000" y="3105343"/>
                    <a:pt x="127000" y="3105343"/>
                  </a:cubicBezTo>
                  <a:lnTo>
                    <a:pt x="0" y="3003743"/>
                  </a:lnTo>
                  <a:lnTo>
                    <a:pt x="0" y="0"/>
                  </a:lnTo>
                  <a:lnTo>
                    <a:pt x="4506155" y="0"/>
                  </a:lnTo>
                  <a:lnTo>
                    <a:pt x="4506155" y="3003743"/>
                  </a:lnTo>
                  <a:lnTo>
                    <a:pt x="12700" y="3003743"/>
                  </a:lnTo>
                  <a:lnTo>
                    <a:pt x="12700" y="2991043"/>
                  </a:lnTo>
                  <a:lnTo>
                    <a:pt x="4493455" y="2991043"/>
                  </a:lnTo>
                  <a:lnTo>
                    <a:pt x="4493455" y="12700"/>
                  </a:lnTo>
                  <a:lnTo>
                    <a:pt x="12700" y="12700"/>
                  </a:lnTo>
                  <a:lnTo>
                    <a:pt x="12700" y="3003743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0" y="-19050"/>
              <a:ext cx="4506155" cy="3022793"/>
            </a:xfrm>
            <a:prstGeom prst="rect">
              <a:avLst/>
            </a:prstGeom>
          </p:spPr>
          <p:txBody>
            <a:bodyPr anchor="t" rtlCol="false" tIns="110198" lIns="110198" bIns="110198" rIns="110198"/>
            <a:lstStyle/>
            <a:p>
              <a:pPr algn="l">
                <a:lnSpc>
                  <a:spcPts val="1708"/>
                </a:lnSpc>
              </a:pPr>
              <a:r>
                <a:rPr lang="en-US" sz="1220" b="true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Costuri go-to-market:</a:t>
              </a:r>
            </a:p>
            <a:p>
              <a:pPr algn="l" marL="263399" indent="-131699" lvl="1">
                <a:lnSpc>
                  <a:spcPts val="1708"/>
                </a:lnSpc>
                <a:buFont typeface="Arial"/>
                <a:buChar char="•"/>
              </a:pPr>
              <a:r>
                <a:rPr lang="en-US" sz="122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Marketing (lansare + colaborări + conferințe)</a:t>
              </a: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7663641" y="8655261"/>
            <a:ext cx="2553463" cy="1263052"/>
            <a:chOff x="0" y="0"/>
            <a:chExt cx="5730402" cy="2834502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5730402" cy="2732902"/>
            </a:xfrm>
            <a:custGeom>
              <a:avLst/>
              <a:gdLst/>
              <a:ahLst/>
              <a:cxnLst/>
              <a:rect r="r" b="b" t="t" l="l"/>
              <a:pathLst>
                <a:path h="2732902" w="5730402">
                  <a:moveTo>
                    <a:pt x="0" y="0"/>
                  </a:moveTo>
                  <a:lnTo>
                    <a:pt x="5730402" y="0"/>
                  </a:lnTo>
                  <a:lnTo>
                    <a:pt x="5730402" y="2732902"/>
                  </a:lnTo>
                  <a:lnTo>
                    <a:pt x="0" y="2732902"/>
                  </a:lnTo>
                  <a:close/>
                </a:path>
              </a:pathLst>
            </a:custGeom>
            <a:solidFill>
              <a:srgbClr val="F6B7A2"/>
            </a:solidFill>
          </p:spPr>
        </p:sp>
        <p:sp>
          <p:nvSpPr>
            <p:cNvPr name="Freeform 82" id="82"/>
            <p:cNvSpPr/>
            <p:nvPr/>
          </p:nvSpPr>
          <p:spPr>
            <a:xfrm flipH="false" flipV="false" rot="0">
              <a:off x="0" y="0"/>
              <a:ext cx="5730402" cy="2834502"/>
            </a:xfrm>
            <a:custGeom>
              <a:avLst/>
              <a:gdLst/>
              <a:ahLst/>
              <a:cxnLst/>
              <a:rect r="r" b="b" t="t" l="l"/>
              <a:pathLst>
                <a:path h="2834502" w="5730402">
                  <a:moveTo>
                    <a:pt x="0" y="2732902"/>
                  </a:moveTo>
                  <a:lnTo>
                    <a:pt x="5730402" y="2732902"/>
                  </a:lnTo>
                  <a:lnTo>
                    <a:pt x="5603402" y="2834502"/>
                  </a:lnTo>
                  <a:cubicBezTo>
                    <a:pt x="5603402" y="2834502"/>
                    <a:pt x="4612802" y="2758302"/>
                    <a:pt x="4511202" y="2758302"/>
                  </a:cubicBezTo>
                  <a:lnTo>
                    <a:pt x="1219200" y="2758302"/>
                  </a:lnTo>
                  <a:cubicBezTo>
                    <a:pt x="1117600" y="2758302"/>
                    <a:pt x="127000" y="2834502"/>
                    <a:pt x="127000" y="2834502"/>
                  </a:cubicBezTo>
                  <a:lnTo>
                    <a:pt x="0" y="2732902"/>
                  </a:lnTo>
                  <a:lnTo>
                    <a:pt x="0" y="0"/>
                  </a:lnTo>
                  <a:lnTo>
                    <a:pt x="5730402" y="0"/>
                  </a:lnTo>
                  <a:lnTo>
                    <a:pt x="5730402" y="2732902"/>
                  </a:lnTo>
                  <a:lnTo>
                    <a:pt x="12700" y="2732902"/>
                  </a:lnTo>
                  <a:lnTo>
                    <a:pt x="12700" y="2720202"/>
                  </a:lnTo>
                  <a:lnTo>
                    <a:pt x="5717702" y="2720202"/>
                  </a:lnTo>
                  <a:lnTo>
                    <a:pt x="5717702" y="12700"/>
                  </a:lnTo>
                  <a:lnTo>
                    <a:pt x="12700" y="12700"/>
                  </a:lnTo>
                  <a:lnTo>
                    <a:pt x="12700" y="273290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3" id="83"/>
            <p:cNvSpPr txBox="true"/>
            <p:nvPr/>
          </p:nvSpPr>
          <p:spPr>
            <a:xfrm>
              <a:off x="0" y="-28575"/>
              <a:ext cx="5730402" cy="2761477"/>
            </a:xfrm>
            <a:prstGeom prst="rect">
              <a:avLst/>
            </a:prstGeom>
          </p:spPr>
          <p:txBody>
            <a:bodyPr anchor="t" rtlCol="false" tIns="120728" lIns="120728" bIns="120728" rIns="120728"/>
            <a:lstStyle/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Abonament </a:t>
              </a:r>
            </a:p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lunar/anual </a:t>
              </a:r>
            </a:p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(student)</a:t>
              </a:r>
            </a:p>
          </p:txBody>
        </p:sp>
      </p:grpSp>
      <p:grpSp>
        <p:nvGrpSpPr>
          <p:cNvPr name="Group 84" id="84"/>
          <p:cNvGrpSpPr/>
          <p:nvPr/>
        </p:nvGrpSpPr>
        <p:grpSpPr>
          <a:xfrm rot="0">
            <a:off x="10426654" y="8641018"/>
            <a:ext cx="2481806" cy="1263052"/>
            <a:chOff x="0" y="0"/>
            <a:chExt cx="5569592" cy="2834502"/>
          </a:xfrm>
        </p:grpSpPr>
        <p:sp>
          <p:nvSpPr>
            <p:cNvPr name="Freeform 85" id="85"/>
            <p:cNvSpPr/>
            <p:nvPr/>
          </p:nvSpPr>
          <p:spPr>
            <a:xfrm flipH="false" flipV="false" rot="0">
              <a:off x="0" y="0"/>
              <a:ext cx="5569593" cy="2732902"/>
            </a:xfrm>
            <a:custGeom>
              <a:avLst/>
              <a:gdLst/>
              <a:ahLst/>
              <a:cxnLst/>
              <a:rect r="r" b="b" t="t" l="l"/>
              <a:pathLst>
                <a:path h="2732902" w="5569593">
                  <a:moveTo>
                    <a:pt x="0" y="0"/>
                  </a:moveTo>
                  <a:lnTo>
                    <a:pt x="5569593" y="0"/>
                  </a:lnTo>
                  <a:lnTo>
                    <a:pt x="5569593" y="2732902"/>
                  </a:lnTo>
                  <a:lnTo>
                    <a:pt x="0" y="2732902"/>
                  </a:lnTo>
                  <a:close/>
                </a:path>
              </a:pathLst>
            </a:custGeom>
            <a:solidFill>
              <a:srgbClr val="FDF9B4"/>
            </a:solidFill>
          </p:spPr>
        </p:sp>
        <p:sp>
          <p:nvSpPr>
            <p:cNvPr name="Freeform 86" id="86"/>
            <p:cNvSpPr/>
            <p:nvPr/>
          </p:nvSpPr>
          <p:spPr>
            <a:xfrm flipH="false" flipV="false" rot="0">
              <a:off x="0" y="0"/>
              <a:ext cx="5569593" cy="2834502"/>
            </a:xfrm>
            <a:custGeom>
              <a:avLst/>
              <a:gdLst/>
              <a:ahLst/>
              <a:cxnLst/>
              <a:rect r="r" b="b" t="t" l="l"/>
              <a:pathLst>
                <a:path h="2834502" w="5569593">
                  <a:moveTo>
                    <a:pt x="0" y="2732902"/>
                  </a:moveTo>
                  <a:lnTo>
                    <a:pt x="5569593" y="2732902"/>
                  </a:lnTo>
                  <a:lnTo>
                    <a:pt x="5442593" y="2834502"/>
                  </a:lnTo>
                  <a:cubicBezTo>
                    <a:pt x="5442593" y="2834502"/>
                    <a:pt x="4451993" y="2758302"/>
                    <a:pt x="4350393" y="2758302"/>
                  </a:cubicBezTo>
                  <a:lnTo>
                    <a:pt x="1219200" y="2758302"/>
                  </a:lnTo>
                  <a:cubicBezTo>
                    <a:pt x="1117600" y="2758302"/>
                    <a:pt x="127000" y="2834502"/>
                    <a:pt x="127000" y="2834502"/>
                  </a:cubicBezTo>
                  <a:lnTo>
                    <a:pt x="0" y="2732902"/>
                  </a:lnTo>
                  <a:lnTo>
                    <a:pt x="0" y="0"/>
                  </a:lnTo>
                  <a:lnTo>
                    <a:pt x="5569593" y="0"/>
                  </a:lnTo>
                  <a:lnTo>
                    <a:pt x="5569593" y="2732902"/>
                  </a:lnTo>
                  <a:lnTo>
                    <a:pt x="12700" y="2732902"/>
                  </a:lnTo>
                  <a:lnTo>
                    <a:pt x="12700" y="2720202"/>
                  </a:lnTo>
                  <a:lnTo>
                    <a:pt x="5556893" y="2720202"/>
                  </a:lnTo>
                  <a:lnTo>
                    <a:pt x="5556893" y="12700"/>
                  </a:lnTo>
                  <a:lnTo>
                    <a:pt x="12700" y="12700"/>
                  </a:lnTo>
                  <a:lnTo>
                    <a:pt x="12700" y="2732902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87" id="87"/>
            <p:cNvSpPr txBox="true"/>
            <p:nvPr/>
          </p:nvSpPr>
          <p:spPr>
            <a:xfrm>
              <a:off x="0" y="-28575"/>
              <a:ext cx="5569592" cy="2761477"/>
            </a:xfrm>
            <a:prstGeom prst="rect">
              <a:avLst/>
            </a:prstGeom>
          </p:spPr>
          <p:txBody>
            <a:bodyPr anchor="t" rtlCol="false" tIns="120728" lIns="120728" bIns="120728" rIns="120728"/>
            <a:lstStyle/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Licențiere </a:t>
              </a:r>
            </a:p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instituțională </a:t>
              </a:r>
            </a:p>
            <a:p>
              <a:pPr algn="ctr">
                <a:lnSpc>
                  <a:spcPts val="2195"/>
                </a:lnSpc>
              </a:pPr>
              <a:r>
                <a:rPr lang="en-US" sz="1568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(universități)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13118010" y="8612531"/>
            <a:ext cx="2536666" cy="1263052"/>
            <a:chOff x="0" y="0"/>
            <a:chExt cx="6236654" cy="3105343"/>
          </a:xfrm>
        </p:grpSpPr>
        <p:sp>
          <p:nvSpPr>
            <p:cNvPr name="Freeform 89" id="89"/>
            <p:cNvSpPr/>
            <p:nvPr/>
          </p:nvSpPr>
          <p:spPr>
            <a:xfrm flipH="false" flipV="false" rot="0">
              <a:off x="0" y="0"/>
              <a:ext cx="6236654" cy="3003743"/>
            </a:xfrm>
            <a:custGeom>
              <a:avLst/>
              <a:gdLst/>
              <a:ahLst/>
              <a:cxnLst/>
              <a:rect r="r" b="b" t="t" l="l"/>
              <a:pathLst>
                <a:path h="3003743" w="6236654">
                  <a:moveTo>
                    <a:pt x="0" y="0"/>
                  </a:moveTo>
                  <a:lnTo>
                    <a:pt x="6236654" y="0"/>
                  </a:lnTo>
                  <a:lnTo>
                    <a:pt x="6236654" y="3003743"/>
                  </a:lnTo>
                  <a:lnTo>
                    <a:pt x="0" y="3003743"/>
                  </a:lnTo>
                  <a:close/>
                </a:path>
              </a:pathLst>
            </a:custGeom>
            <a:solidFill>
              <a:srgbClr val="A6CFF4"/>
            </a:solidFill>
          </p:spPr>
        </p:sp>
        <p:sp>
          <p:nvSpPr>
            <p:cNvPr name="Freeform 90" id="90"/>
            <p:cNvSpPr/>
            <p:nvPr/>
          </p:nvSpPr>
          <p:spPr>
            <a:xfrm flipH="false" flipV="false" rot="0">
              <a:off x="0" y="0"/>
              <a:ext cx="6236654" cy="3105343"/>
            </a:xfrm>
            <a:custGeom>
              <a:avLst/>
              <a:gdLst/>
              <a:ahLst/>
              <a:cxnLst/>
              <a:rect r="r" b="b" t="t" l="l"/>
              <a:pathLst>
                <a:path h="3105343" w="6236654">
                  <a:moveTo>
                    <a:pt x="0" y="3003743"/>
                  </a:moveTo>
                  <a:lnTo>
                    <a:pt x="6236654" y="3003743"/>
                  </a:lnTo>
                  <a:lnTo>
                    <a:pt x="6109654" y="3105343"/>
                  </a:lnTo>
                  <a:cubicBezTo>
                    <a:pt x="6109654" y="3105343"/>
                    <a:pt x="5119054" y="3029143"/>
                    <a:pt x="5017454" y="3029143"/>
                  </a:cubicBezTo>
                  <a:lnTo>
                    <a:pt x="1219200" y="3029143"/>
                  </a:lnTo>
                  <a:cubicBezTo>
                    <a:pt x="1117600" y="3029143"/>
                    <a:pt x="127000" y="3105343"/>
                    <a:pt x="127000" y="3105343"/>
                  </a:cubicBezTo>
                  <a:lnTo>
                    <a:pt x="0" y="3003743"/>
                  </a:lnTo>
                  <a:lnTo>
                    <a:pt x="0" y="0"/>
                  </a:lnTo>
                  <a:lnTo>
                    <a:pt x="6236654" y="0"/>
                  </a:lnTo>
                  <a:lnTo>
                    <a:pt x="6236654" y="3003743"/>
                  </a:lnTo>
                  <a:lnTo>
                    <a:pt x="12700" y="3003743"/>
                  </a:lnTo>
                  <a:lnTo>
                    <a:pt x="12700" y="2991043"/>
                  </a:lnTo>
                  <a:lnTo>
                    <a:pt x="6223954" y="2991043"/>
                  </a:lnTo>
                  <a:lnTo>
                    <a:pt x="6223954" y="12700"/>
                  </a:lnTo>
                  <a:lnTo>
                    <a:pt x="12700" y="12700"/>
                  </a:lnTo>
                  <a:lnTo>
                    <a:pt x="12700" y="3003743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</p:sp>
        <p:sp>
          <p:nvSpPr>
            <p:cNvPr name="TextBox 91" id="91"/>
            <p:cNvSpPr txBox="true"/>
            <p:nvPr/>
          </p:nvSpPr>
          <p:spPr>
            <a:xfrm>
              <a:off x="0" y="-28575"/>
              <a:ext cx="6236654" cy="3032318"/>
            </a:xfrm>
            <a:prstGeom prst="rect">
              <a:avLst/>
            </a:prstGeom>
          </p:spPr>
          <p:txBody>
            <a:bodyPr anchor="t" rtlCol="false" tIns="110198" lIns="110198" bIns="110198" rIns="110198"/>
            <a:lstStyle/>
            <a:p>
              <a:pPr algn="ctr">
                <a:lnSpc>
                  <a:spcPts val="2127"/>
                </a:lnSpc>
              </a:pPr>
              <a:r>
                <a:rPr lang="en-US" sz="151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Model Freemium </a:t>
              </a:r>
            </a:p>
            <a:p>
              <a:pPr algn="ctr">
                <a:lnSpc>
                  <a:spcPts val="2127"/>
                </a:lnSpc>
              </a:pPr>
              <a:r>
                <a:rPr lang="en-US" sz="1519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(primele X cazuri gratuite → restul plătite)</a:t>
              </a:r>
            </a:p>
          </p:txBody>
        </p:sp>
      </p:grpSp>
      <p:sp>
        <p:nvSpPr>
          <p:cNvPr name="TextBox 92" id="92"/>
          <p:cNvSpPr txBox="true"/>
          <p:nvPr/>
        </p:nvSpPr>
        <p:spPr>
          <a:xfrm rot="0">
            <a:off x="830827" y="626609"/>
            <a:ext cx="2857376" cy="2644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8"/>
              </a:lnSpc>
            </a:pPr>
            <a:r>
              <a:rPr lang="en-US" b="true" sz="1770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</a:t>
            </a:r>
            <a:r>
              <a:rPr lang="en-US" b="true" sz="1770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EY PARTNERS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7769342" y="637588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EY PROPOSITI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ON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4250620" y="621384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EY ACTIVIT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1326699" y="650642"/>
            <a:ext cx="2857376" cy="2442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4"/>
              </a:lnSpc>
            </a:pPr>
            <a:r>
              <a:rPr lang="en-US" b="true" sz="1554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</a:t>
            </a:r>
            <a:r>
              <a:rPr lang="en-US" b="true" sz="1554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 RELATION</a:t>
            </a:r>
            <a:r>
              <a:rPr lang="en-US" b="true" sz="1554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SHIP</a:t>
            </a:r>
            <a:r>
              <a:rPr lang="en-US" b="true" sz="1554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4726865" y="637588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CUSTOM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ER SEGMENTS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1326699" y="4320902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CHANN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ELS</a:t>
            </a:r>
          </a:p>
        </p:txBody>
      </p:sp>
      <p:sp>
        <p:nvSpPr>
          <p:cNvPr name="TextBox 98" id="98"/>
          <p:cNvSpPr txBox="true"/>
          <p:nvPr/>
        </p:nvSpPr>
        <p:spPr>
          <a:xfrm rot="0">
            <a:off x="4250620" y="4320902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KEY RESOURC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</a:t>
            </a:r>
          </a:p>
        </p:txBody>
      </p:sp>
      <p:sp>
        <p:nvSpPr>
          <p:cNvPr name="TextBox 99" id="99"/>
          <p:cNvSpPr txBox="true"/>
          <p:nvPr/>
        </p:nvSpPr>
        <p:spPr>
          <a:xfrm rot="0">
            <a:off x="687732" y="8071641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COST STRUCTUR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</a:t>
            </a:r>
          </a:p>
        </p:txBody>
      </p:sp>
      <p:sp>
        <p:nvSpPr>
          <p:cNvPr name="TextBox 100" id="100"/>
          <p:cNvSpPr txBox="true"/>
          <p:nvPr/>
        </p:nvSpPr>
        <p:spPr>
          <a:xfrm rot="0">
            <a:off x="7663641" y="8071641"/>
            <a:ext cx="2857376" cy="273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50"/>
              </a:lnSpc>
            </a:pPr>
            <a:r>
              <a:rPr lang="en-US" b="true" sz="1772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REVENUE STR</a:t>
            </a:r>
            <a:r>
              <a:rPr lang="en-US" b="true" sz="1772" strike="noStrike" u="non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EAMS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12225231" y="7963991"/>
            <a:ext cx="5359010" cy="288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7"/>
              </a:lnSpc>
              <a:spcBef>
                <a:spcPct val="0"/>
              </a:spcBef>
            </a:pPr>
            <a:r>
              <a:rPr lang="en-US" b="true" sz="176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Model: AIaaS (AI as a Service)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7FBB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75668" y="662192"/>
            <a:ext cx="8736664" cy="7901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5"/>
              </a:lnSpc>
            </a:pPr>
            <a:r>
              <a:rPr lang="en-US" b="true" sz="5598">
                <a:solidFill>
                  <a:srgbClr val="F9FAFC"/>
                </a:solidFill>
                <a:latin typeface="Open Sans Ultra-Bold"/>
                <a:ea typeface="Open Sans Ultra-Bold"/>
                <a:cs typeface="Open Sans Ultra-Bold"/>
                <a:sym typeface="Open Sans Ultra-Bold"/>
              </a:rPr>
              <a:t>COMPETITORI</a:t>
            </a:r>
          </a:p>
        </p:txBody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636978" y="1679766"/>
          <a:ext cx="15014043" cy="6927469"/>
        </p:xfrm>
        <a:graphic>
          <a:graphicData uri="http://schemas.openxmlformats.org/drawingml/2006/table">
            <a:tbl>
              <a:tblPr/>
              <a:tblGrid>
                <a:gridCol w="2484645"/>
                <a:gridCol w="2268588"/>
                <a:gridCol w="3218866"/>
                <a:gridCol w="3520972"/>
                <a:gridCol w="3520972"/>
              </a:tblGrid>
              <a:tr h="61214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Competitor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Tip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Avantaje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7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Avantajele DentalSim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C3DD1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FFFFFF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Dezavantaje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7FF"/>
                    </a:solidFill>
                  </a:tcPr>
                </a:tc>
              </a:tr>
              <a:tr h="989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Chatbots medicali generali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AI conversațional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2222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scalabil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pacient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simulează medicul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989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Simodont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Software simulare 3D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skill procedural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conversațional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hardware + cost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989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Dartmouth AI Pacient Actor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AI conversațional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pacient virtual, LLM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domeniul stomatologic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non-dental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989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Chatbots</a:t>
                      </a:r>
                      <a:endParaRPr lang="en-US" sz="1100"/>
                    </a:p>
                    <a:p>
                      <a:pPr algn="ctr">
                        <a:lnSpc>
                          <a:spcPts val="2799"/>
                        </a:lnSpc>
                      </a:pPr>
                      <a:r>
                        <a:rPr lang="en-US" sz="1999">
                          <a:solidFill>
                            <a:srgbClr val="22222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(ChatGPT, Gemini)</a:t>
                      </a:r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AI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22222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accesibil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avem fine-tuning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nu are fine-tuning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3671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Virtual Patient Simulator (cepdnaclk)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Software simulare 3D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open-source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ușor de rulat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rulează pe calculator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98963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Pacient real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Educație tradițională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realism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b="true" sz="1999">
                          <a:solidFill>
                            <a:srgbClr val="171717"/>
                          </a:solidFill>
                          <a:latin typeface="Open Sans Bold"/>
                          <a:ea typeface="Open Sans Bold"/>
                          <a:cs typeface="Open Sans Bold"/>
                          <a:sym typeface="Open Sans Bold"/>
                        </a:rPr>
                        <a:t>disponibil 24/7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D1E8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222222"/>
                          </a:solidFill>
                          <a:latin typeface="Open Sans Medium"/>
                          <a:ea typeface="Open Sans Medium"/>
                          <a:cs typeface="Open Sans Medium"/>
                          <a:sym typeface="Open Sans Medium"/>
                        </a:rPr>
                        <a:t>logistică + cazuri rare</a:t>
                      </a:r>
                      <a:endParaRPr lang="en-US" sz="1100"/>
                    </a:p>
                  </a:txBody>
                  <a:tcPr marL="76666" marR="76666" marT="76666" marB="76666" anchor="ctr">
                    <a:lnL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2095301" y="8983440"/>
            <a:ext cx="14097398" cy="572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65"/>
              </a:lnSpc>
              <a:spcBef>
                <a:spcPct val="0"/>
              </a:spcBef>
            </a:pPr>
            <a:r>
              <a:rPr lang="en-US" b="true" sz="3332">
                <a:solidFill>
                  <a:srgbClr val="FFFCFB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DentalSim = PRIMUL pacient stomatologic AI  + învățăre gamificată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DAG93gqVMAk</dc:identifier>
  <dcterms:modified xsi:type="dcterms:W3CDTF">2011-08-01T06:04:30Z</dcterms:modified>
  <cp:revision>1</cp:revision>
  <dc:title>DentalSim-DemoDay</dc:title>
</cp:coreProperties>
</file>